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1" r:id="rId3"/>
    <p:sldId id="273" r:id="rId4"/>
    <p:sldId id="272" r:id="rId5"/>
    <p:sldId id="257" r:id="rId6"/>
    <p:sldId id="258" r:id="rId7"/>
    <p:sldId id="276" r:id="rId8"/>
    <p:sldId id="259" r:id="rId9"/>
    <p:sldId id="260" r:id="rId10"/>
    <p:sldId id="264" r:id="rId11"/>
    <p:sldId id="265" r:id="rId12"/>
    <p:sldId id="263" r:id="rId13"/>
    <p:sldId id="267" r:id="rId14"/>
    <p:sldId id="262" r:id="rId15"/>
    <p:sldId id="274" r:id="rId16"/>
    <p:sldId id="268" r:id="rId17"/>
    <p:sldId id="269" r:id="rId18"/>
    <p:sldId id="266" r:id="rId19"/>
    <p:sldId id="277"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2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12/10/2022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nserve-energy-future.com/paperrecycling.php" TargetMode="External"/><Relationship Id="rId2" Type="http://schemas.openxmlformats.org/officeDocument/2006/relationships/hyperlink" Target="https://earth911.com/business-policy/paper-recycling-details-basics/" TargetMode="External"/><Relationship Id="rId1" Type="http://schemas.openxmlformats.org/officeDocument/2006/relationships/slideLayout" Target="../slideLayouts/slideLayout2.xml"/><Relationship Id="rId5" Type="http://schemas.openxmlformats.org/officeDocument/2006/relationships/hyperlink" Target="https://www.theworldcounts.com/stories/paper-waste-facts" TargetMode="External"/><Relationship Id="rId4" Type="http://schemas.openxmlformats.org/officeDocument/2006/relationships/hyperlink" Target="https://www.goingzerowaste.com/blog/how-to-recycle-paper-the-right-wa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799"/>
            <a:ext cx="6248400" cy="265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2043"/>
          <a:stretch/>
        </p:blipFill>
        <p:spPr bwMode="auto">
          <a:xfrm>
            <a:off x="1931440" y="5757719"/>
            <a:ext cx="6055140" cy="37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48200" y="4569262"/>
            <a:ext cx="3575880" cy="646331"/>
          </a:xfrm>
          <a:prstGeom prst="rect">
            <a:avLst/>
          </a:prstGeom>
          <a:noFill/>
        </p:spPr>
        <p:txBody>
          <a:bodyPr wrap="square" rtlCol="0">
            <a:spAutoFit/>
          </a:bodyPr>
          <a:lstStyle/>
          <a:p>
            <a:r>
              <a:rPr lang="en-IN" dirty="0" err="1" smtClean="0"/>
              <a:t>Ameena</a:t>
            </a:r>
            <a:r>
              <a:rPr lang="en-IN" dirty="0" smtClean="0"/>
              <a:t> </a:t>
            </a:r>
            <a:r>
              <a:rPr lang="en-IN" dirty="0" err="1" smtClean="0"/>
              <a:t>Kousar</a:t>
            </a:r>
            <a:r>
              <a:rPr lang="en-IN" dirty="0" smtClean="0"/>
              <a:t>- VII </a:t>
            </a:r>
            <a:r>
              <a:rPr lang="en-IN" dirty="0" err="1" smtClean="0"/>
              <a:t>Std</a:t>
            </a:r>
            <a:r>
              <a:rPr lang="en-IN" dirty="0" smtClean="0"/>
              <a:t> </a:t>
            </a:r>
          </a:p>
          <a:p>
            <a:r>
              <a:rPr lang="en-IN" dirty="0"/>
              <a:t> </a:t>
            </a:r>
            <a:r>
              <a:rPr lang="en-IN" dirty="0" err="1" smtClean="0"/>
              <a:t>Hamsika</a:t>
            </a:r>
            <a:r>
              <a:rPr lang="en-IN" dirty="0"/>
              <a:t>	</a:t>
            </a:r>
            <a:r>
              <a:rPr lang="en-IN" dirty="0" smtClean="0"/>
              <a:t>- </a:t>
            </a:r>
            <a:r>
              <a:rPr lang="en-IN" dirty="0" smtClean="0"/>
              <a:t>VII </a:t>
            </a:r>
            <a:r>
              <a:rPr lang="en-IN" dirty="0" err="1" smtClean="0"/>
              <a:t>std</a:t>
            </a:r>
            <a:endParaRPr lang="en-IN" dirty="0"/>
          </a:p>
        </p:txBody>
      </p:sp>
      <p:sp>
        <p:nvSpPr>
          <p:cNvPr id="7" name="TextBox 6"/>
          <p:cNvSpPr txBox="1"/>
          <p:nvPr/>
        </p:nvSpPr>
        <p:spPr>
          <a:xfrm>
            <a:off x="914400" y="3385688"/>
            <a:ext cx="5181600" cy="584775"/>
          </a:xfrm>
          <a:prstGeom prst="rect">
            <a:avLst/>
          </a:prstGeom>
          <a:noFill/>
        </p:spPr>
        <p:txBody>
          <a:bodyPr wrap="square" rtlCol="0">
            <a:spAutoFit/>
          </a:bodyPr>
          <a:lstStyle/>
          <a:p>
            <a:r>
              <a:rPr lang="en-IN" sz="3200" dirty="0" smtClean="0"/>
              <a:t>Paper Waste in Institutions </a:t>
            </a:r>
            <a:endParaRPr lang="en-IN" sz="3200"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3970" r="83639" b="-491"/>
          <a:stretch/>
        </p:blipFill>
        <p:spPr bwMode="auto">
          <a:xfrm>
            <a:off x="304799" y="5248948"/>
            <a:ext cx="1626641" cy="138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769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153400" cy="5632311"/>
          </a:xfrm>
          <a:prstGeom prst="rect">
            <a:avLst/>
          </a:prstGeom>
          <a:noFill/>
        </p:spPr>
        <p:txBody>
          <a:bodyPr wrap="square" rtlCol="0">
            <a:spAutoFit/>
          </a:bodyPr>
          <a:lstStyle/>
          <a:p>
            <a:pPr>
              <a:lnSpc>
                <a:spcPct val="150000"/>
              </a:lnSpc>
            </a:pPr>
            <a:r>
              <a:rPr lang="en-IN" sz="2400" u="sng" dirty="0" smtClean="0"/>
              <a:t>Method of waste disposal</a:t>
            </a:r>
          </a:p>
          <a:p>
            <a:pPr>
              <a:lnSpc>
                <a:spcPct val="150000"/>
              </a:lnSpc>
            </a:pPr>
            <a:endParaRPr lang="en-IN" sz="2400" dirty="0"/>
          </a:p>
          <a:p>
            <a:pPr>
              <a:lnSpc>
                <a:spcPct val="150000"/>
              </a:lnSpc>
            </a:pPr>
            <a:r>
              <a:rPr lang="en-IN" sz="2400" dirty="0" smtClean="0"/>
              <a:t>The school gives off the dry waste to the BBMP pourakarmikas weekly once.</a:t>
            </a:r>
          </a:p>
          <a:p>
            <a:pPr>
              <a:lnSpc>
                <a:spcPct val="150000"/>
              </a:lnSpc>
            </a:pPr>
            <a:endParaRPr lang="en-IN" sz="2400" dirty="0"/>
          </a:p>
          <a:p>
            <a:pPr>
              <a:lnSpc>
                <a:spcPct val="150000"/>
              </a:lnSpc>
            </a:pPr>
            <a:r>
              <a:rPr lang="en-IN" sz="2400" dirty="0" smtClean="0"/>
              <a:t>On an average, per week, nearly 5 Kg paper waste will be produced.  If working days are calculated as 210 days in the school, annually, 150Kg paper waste is generated from our school alone. (210 days/ 7  = 30 weeks = 30 x 5 = 150 Kg)</a:t>
            </a:r>
            <a:endParaRPr lang="en-IN" sz="2400" dirty="0"/>
          </a:p>
        </p:txBody>
      </p:sp>
    </p:spTree>
    <p:extLst>
      <p:ext uri="{BB962C8B-B14F-4D97-AF65-F5344CB8AC3E}">
        <p14:creationId xmlns:p14="http://schemas.microsoft.com/office/powerpoint/2010/main" val="2728122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806" y="457200"/>
            <a:ext cx="8519652" cy="2862322"/>
          </a:xfrm>
          <a:prstGeom prst="rect">
            <a:avLst/>
          </a:prstGeom>
          <a:noFill/>
        </p:spPr>
        <p:txBody>
          <a:bodyPr wrap="square" rtlCol="0">
            <a:spAutoFit/>
          </a:bodyPr>
          <a:lstStyle/>
          <a:p>
            <a:pPr>
              <a:lnSpc>
                <a:spcPct val="150000"/>
              </a:lnSpc>
            </a:pPr>
            <a:r>
              <a:rPr lang="en-IN" sz="2400" u="sng" dirty="0" smtClean="0"/>
              <a:t>Estimated waste generation by schools on an average</a:t>
            </a:r>
            <a:endParaRPr lang="en-IN" sz="2400" u="sng" dirty="0"/>
          </a:p>
          <a:p>
            <a:pPr>
              <a:lnSpc>
                <a:spcPct val="150000"/>
              </a:lnSpc>
            </a:pPr>
            <a:r>
              <a:rPr lang="en-IN" sz="2400" dirty="0" smtClean="0"/>
              <a:t>A search in Google showed that there are 1391 schools including primary and High schools in Bangalore. Considering  a minimum of at least 2 Kg waste per week per school, annual production will be 1391 x 2 x 30 = 83460 Kg</a:t>
            </a:r>
            <a:endParaRPr lang="en-IN" sz="2400" dirty="0"/>
          </a:p>
        </p:txBody>
      </p:sp>
      <p:sp>
        <p:nvSpPr>
          <p:cNvPr id="5" name="Rectangle 4"/>
          <p:cNvSpPr/>
          <p:nvPr/>
        </p:nvSpPr>
        <p:spPr>
          <a:xfrm>
            <a:off x="245806" y="3733800"/>
            <a:ext cx="8519652" cy="2308324"/>
          </a:xfrm>
          <a:prstGeom prst="rect">
            <a:avLst/>
          </a:prstGeom>
        </p:spPr>
        <p:txBody>
          <a:bodyPr wrap="square">
            <a:spAutoFit/>
          </a:bodyPr>
          <a:lstStyle/>
          <a:p>
            <a:pPr>
              <a:lnSpc>
                <a:spcPct val="150000"/>
              </a:lnSpc>
            </a:pPr>
            <a:r>
              <a:rPr lang="en-IN" sz="2400" b="1" dirty="0"/>
              <a:t>Any paper that is stained with food or cooking </a:t>
            </a:r>
            <a:r>
              <a:rPr lang="en-IN" sz="2400" b="1" dirty="0" smtClean="0"/>
              <a:t>oil is not </a:t>
            </a:r>
            <a:r>
              <a:rPr lang="en-IN" sz="2400" b="1" dirty="0"/>
              <a:t>recyclable </a:t>
            </a:r>
            <a:r>
              <a:rPr lang="en-IN" sz="2400" dirty="0" smtClean="0"/>
              <a:t>.</a:t>
            </a:r>
            <a:r>
              <a:rPr lang="en-IN" sz="2400" b="1" dirty="0" smtClean="0"/>
              <a:t> Since most of the paper waste in classrooms might contain one or the other stain, we doubt these papers will go for recycling.  So, these wastes might end up in land fills.</a:t>
            </a:r>
            <a:endParaRPr lang="en-IN" sz="2400" b="1" dirty="0"/>
          </a:p>
        </p:txBody>
      </p:sp>
    </p:spTree>
    <p:extLst>
      <p:ext uri="{BB962C8B-B14F-4D97-AF65-F5344CB8AC3E}">
        <p14:creationId xmlns:p14="http://schemas.microsoft.com/office/powerpoint/2010/main" val="3201323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32" y="3276600"/>
            <a:ext cx="4470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08832" y="381000"/>
            <a:ext cx="4251257" cy="318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8432" y="914400"/>
            <a:ext cx="3647768" cy="1015663"/>
          </a:xfrm>
          <a:prstGeom prst="rect">
            <a:avLst/>
          </a:prstGeom>
          <a:noFill/>
        </p:spPr>
        <p:txBody>
          <a:bodyPr wrap="square" rtlCol="0">
            <a:spAutoFit/>
          </a:bodyPr>
          <a:lstStyle/>
          <a:p>
            <a:r>
              <a:rPr lang="en-IN" sz="2000" dirty="0" smtClean="0"/>
              <a:t>Conducted Awareness campaign in the school going from class to class</a:t>
            </a:r>
            <a:endParaRPr lang="en-IN" sz="2000" dirty="0"/>
          </a:p>
        </p:txBody>
      </p:sp>
    </p:spTree>
    <p:extLst>
      <p:ext uri="{BB962C8B-B14F-4D97-AF65-F5344CB8AC3E}">
        <p14:creationId xmlns:p14="http://schemas.microsoft.com/office/powerpoint/2010/main" val="792064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19200"/>
            <a:ext cx="8077200" cy="4524315"/>
          </a:xfrm>
          <a:prstGeom prst="rect">
            <a:avLst/>
          </a:prstGeom>
        </p:spPr>
        <p:txBody>
          <a:bodyPr wrap="square">
            <a:spAutoFit/>
          </a:bodyPr>
          <a:lstStyle/>
          <a:p>
            <a:pPr>
              <a:lnSpc>
                <a:spcPct val="150000"/>
              </a:lnSpc>
            </a:pPr>
            <a:endParaRPr lang="en-IN" sz="2400" dirty="0"/>
          </a:p>
          <a:p>
            <a:pPr marL="457200" indent="-457200">
              <a:lnSpc>
                <a:spcPct val="150000"/>
              </a:lnSpc>
              <a:buAutoNum type="arabicPeriod"/>
            </a:pPr>
            <a:r>
              <a:rPr lang="en-IN" sz="2400" dirty="0" smtClean="0"/>
              <a:t>Not to tear paper unnecessarily</a:t>
            </a:r>
          </a:p>
          <a:p>
            <a:pPr marL="457200" indent="-457200">
              <a:lnSpc>
                <a:spcPct val="150000"/>
              </a:lnSpc>
              <a:buAutoNum type="arabicPeriod"/>
            </a:pPr>
            <a:r>
              <a:rPr lang="en-IN" sz="2400" dirty="0" smtClean="0"/>
              <a:t>To put the waste paper in a separate bin kept in corridor so that the papers do not mix with food waste.</a:t>
            </a:r>
          </a:p>
          <a:p>
            <a:pPr marL="457200" indent="-457200">
              <a:lnSpc>
                <a:spcPct val="150000"/>
              </a:lnSpc>
              <a:buAutoNum type="arabicPeriod"/>
            </a:pPr>
            <a:r>
              <a:rPr lang="en-IN" sz="2400" dirty="0" smtClean="0"/>
              <a:t>Requested ayahs not to mix the paper waste with classroom waste so that they can hand over the papers separately for recycling.</a:t>
            </a:r>
          </a:p>
          <a:p>
            <a:pPr>
              <a:lnSpc>
                <a:spcPct val="150000"/>
              </a:lnSpc>
            </a:pPr>
            <a:endParaRPr lang="en-IN" sz="2400" dirty="0"/>
          </a:p>
        </p:txBody>
      </p:sp>
      <p:sp>
        <p:nvSpPr>
          <p:cNvPr id="2" name="TextBox 1"/>
          <p:cNvSpPr txBox="1"/>
          <p:nvPr/>
        </p:nvSpPr>
        <p:spPr>
          <a:xfrm>
            <a:off x="990600" y="381000"/>
            <a:ext cx="7239000" cy="830997"/>
          </a:xfrm>
          <a:prstGeom prst="rect">
            <a:avLst/>
          </a:prstGeom>
          <a:noFill/>
        </p:spPr>
        <p:txBody>
          <a:bodyPr wrap="square" rtlCol="0">
            <a:spAutoFit/>
          </a:bodyPr>
          <a:lstStyle/>
          <a:p>
            <a:r>
              <a:rPr lang="en-IN" sz="2400" dirty="0" smtClean="0"/>
              <a:t>Requested students the following  during the awareness campaign</a:t>
            </a:r>
            <a:endParaRPr lang="en-IN" sz="2400" dirty="0"/>
          </a:p>
        </p:txBody>
      </p:sp>
    </p:spTree>
    <p:extLst>
      <p:ext uri="{BB962C8B-B14F-4D97-AF65-F5344CB8AC3E}">
        <p14:creationId xmlns:p14="http://schemas.microsoft.com/office/powerpoint/2010/main" val="1703796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61753375"/>
              </p:ext>
            </p:extLst>
          </p:nvPr>
        </p:nvGraphicFramePr>
        <p:xfrm>
          <a:off x="381000" y="990600"/>
          <a:ext cx="8195736" cy="1010920"/>
        </p:xfrm>
        <a:graphic>
          <a:graphicData uri="http://schemas.openxmlformats.org/drawingml/2006/table">
            <a:tbl>
              <a:tblPr firstRow="1" bandRow="1">
                <a:tableStyleId>{5C22544A-7EE6-4342-B048-85BDC9FD1C3A}</a:tableStyleId>
              </a:tblPr>
              <a:tblGrid>
                <a:gridCol w="1365956"/>
                <a:gridCol w="1365956"/>
                <a:gridCol w="1365956"/>
                <a:gridCol w="1365956"/>
                <a:gridCol w="1365956"/>
                <a:gridCol w="1365956"/>
              </a:tblGrid>
              <a:tr h="370840">
                <a:tc>
                  <a:txBody>
                    <a:bodyPr/>
                    <a:lstStyle/>
                    <a:p>
                      <a:r>
                        <a:rPr lang="en-IN" dirty="0" smtClean="0"/>
                        <a:t>DAY 1</a:t>
                      </a:r>
                      <a:endParaRPr lang="en-IN" dirty="0"/>
                    </a:p>
                  </a:txBody>
                  <a:tcPr/>
                </a:tc>
                <a:tc>
                  <a:txBody>
                    <a:bodyPr/>
                    <a:lstStyle/>
                    <a:p>
                      <a:r>
                        <a:rPr lang="en-IN" dirty="0" smtClean="0"/>
                        <a:t>DAY 2</a:t>
                      </a:r>
                      <a:endParaRPr lang="en-IN" dirty="0"/>
                    </a:p>
                  </a:txBody>
                  <a:tcPr/>
                </a:tc>
                <a:tc>
                  <a:txBody>
                    <a:bodyPr/>
                    <a:lstStyle/>
                    <a:p>
                      <a:r>
                        <a:rPr lang="en-IN" dirty="0" smtClean="0"/>
                        <a:t>DAY3</a:t>
                      </a:r>
                      <a:endParaRPr lang="en-IN" dirty="0"/>
                    </a:p>
                  </a:txBody>
                  <a:tcPr/>
                </a:tc>
                <a:tc>
                  <a:txBody>
                    <a:bodyPr/>
                    <a:lstStyle/>
                    <a:p>
                      <a:r>
                        <a:rPr lang="en-IN" dirty="0" smtClean="0"/>
                        <a:t>DAY 4</a:t>
                      </a:r>
                      <a:endParaRPr lang="en-IN" dirty="0"/>
                    </a:p>
                  </a:txBody>
                  <a:tcPr/>
                </a:tc>
                <a:tc>
                  <a:txBody>
                    <a:bodyPr/>
                    <a:lstStyle/>
                    <a:p>
                      <a:r>
                        <a:rPr lang="en-IN" dirty="0" smtClean="0"/>
                        <a:t>DAY 5</a:t>
                      </a:r>
                      <a:endParaRPr lang="en-IN" dirty="0"/>
                    </a:p>
                  </a:txBody>
                  <a:tcPr/>
                </a:tc>
                <a:tc>
                  <a:txBody>
                    <a:bodyPr/>
                    <a:lstStyle/>
                    <a:p>
                      <a:r>
                        <a:rPr lang="en-IN" dirty="0" smtClean="0"/>
                        <a:t>AVERAGE</a:t>
                      </a:r>
                      <a:endParaRPr lang="en-IN" dirty="0"/>
                    </a:p>
                  </a:txBody>
                  <a:tcPr/>
                </a:tc>
              </a:tr>
              <a:tr h="370840">
                <a:tc>
                  <a:txBody>
                    <a:bodyPr/>
                    <a:lstStyle/>
                    <a:p>
                      <a:r>
                        <a:rPr lang="en-IN" dirty="0" smtClean="0"/>
                        <a:t>450g</a:t>
                      </a:r>
                      <a:r>
                        <a:rPr lang="en-IN" baseline="0" dirty="0" smtClean="0"/>
                        <a:t> </a:t>
                      </a:r>
                      <a:endParaRPr lang="en-IN" dirty="0"/>
                    </a:p>
                  </a:txBody>
                  <a:tcPr/>
                </a:tc>
                <a:tc>
                  <a:txBody>
                    <a:bodyPr/>
                    <a:lstStyle/>
                    <a:p>
                      <a:r>
                        <a:rPr lang="en-IN" dirty="0" smtClean="0"/>
                        <a:t>900g</a:t>
                      </a:r>
                      <a:endParaRPr lang="en-IN" dirty="0"/>
                    </a:p>
                  </a:txBody>
                  <a:tcPr/>
                </a:tc>
                <a:tc>
                  <a:txBody>
                    <a:bodyPr/>
                    <a:lstStyle/>
                    <a:p>
                      <a:r>
                        <a:rPr lang="en-IN" dirty="0" smtClean="0"/>
                        <a:t>700g</a:t>
                      </a:r>
                      <a:endParaRPr lang="en-IN" dirty="0"/>
                    </a:p>
                  </a:txBody>
                  <a:tcPr/>
                </a:tc>
                <a:tc>
                  <a:txBody>
                    <a:bodyPr/>
                    <a:lstStyle/>
                    <a:p>
                      <a:r>
                        <a:rPr lang="en-IN" dirty="0" smtClean="0"/>
                        <a:t>1000g</a:t>
                      </a:r>
                      <a:endParaRPr lang="en-IN" dirty="0"/>
                    </a:p>
                  </a:txBody>
                  <a:tcPr/>
                </a:tc>
                <a:tc>
                  <a:txBody>
                    <a:bodyPr/>
                    <a:lstStyle/>
                    <a:p>
                      <a:r>
                        <a:rPr lang="en-IN" dirty="0" smtClean="0"/>
                        <a:t>550g</a:t>
                      </a:r>
                      <a:endParaRPr lang="en-IN" dirty="0"/>
                    </a:p>
                  </a:txBody>
                  <a:tcPr/>
                </a:tc>
                <a:tc>
                  <a:txBody>
                    <a:bodyPr/>
                    <a:lstStyle/>
                    <a:p>
                      <a:r>
                        <a:rPr lang="en-IN" dirty="0" smtClean="0"/>
                        <a:t>3600g (3.6 Kg)</a:t>
                      </a:r>
                      <a:endParaRPr lang="en-IN" dirty="0"/>
                    </a:p>
                  </a:txBody>
                  <a:tcPr/>
                </a:tc>
              </a:tr>
            </a:tbl>
          </a:graphicData>
        </a:graphic>
      </p:graphicFrame>
      <p:sp>
        <p:nvSpPr>
          <p:cNvPr id="5" name="TextBox 4"/>
          <p:cNvSpPr txBox="1"/>
          <p:nvPr/>
        </p:nvSpPr>
        <p:spPr>
          <a:xfrm>
            <a:off x="762000" y="228600"/>
            <a:ext cx="8001000" cy="646331"/>
          </a:xfrm>
          <a:prstGeom prst="rect">
            <a:avLst/>
          </a:prstGeom>
          <a:noFill/>
        </p:spPr>
        <p:txBody>
          <a:bodyPr wrap="square" rtlCol="0">
            <a:spAutoFit/>
          </a:bodyPr>
          <a:lstStyle/>
          <a:p>
            <a:r>
              <a:rPr lang="en-IN" dirty="0" smtClean="0"/>
              <a:t>TOTAL PAPER WASTE  GENERATED / DAY  AFTER  AWARENESS CAMPAIGN </a:t>
            </a:r>
            <a:endParaRPr lang="en-IN" dirty="0"/>
          </a:p>
          <a:p>
            <a:endParaRPr lang="en-IN" dirty="0"/>
          </a:p>
        </p:txBody>
      </p:sp>
      <p:sp>
        <p:nvSpPr>
          <p:cNvPr id="6" name="TextBox 5"/>
          <p:cNvSpPr txBox="1"/>
          <p:nvPr/>
        </p:nvSpPr>
        <p:spPr>
          <a:xfrm>
            <a:off x="228600" y="2406134"/>
            <a:ext cx="8534400" cy="461665"/>
          </a:xfrm>
          <a:prstGeom prst="rect">
            <a:avLst/>
          </a:prstGeom>
          <a:noFill/>
        </p:spPr>
        <p:txBody>
          <a:bodyPr wrap="square" rtlCol="0">
            <a:spAutoFit/>
          </a:bodyPr>
          <a:lstStyle/>
          <a:p>
            <a:r>
              <a:rPr lang="en-IN" sz="2400" dirty="0" smtClean="0"/>
              <a:t>Difference on an average in waste  produced-  1700 g (1.7 Kg)</a:t>
            </a:r>
            <a:endParaRPr lang="en-IN" sz="2400" dirty="0"/>
          </a:p>
        </p:txBody>
      </p:sp>
      <p:sp>
        <p:nvSpPr>
          <p:cNvPr id="7" name="TextBox 6"/>
          <p:cNvSpPr txBox="1"/>
          <p:nvPr/>
        </p:nvSpPr>
        <p:spPr>
          <a:xfrm>
            <a:off x="228600" y="3048000"/>
            <a:ext cx="8534400" cy="3416320"/>
          </a:xfrm>
          <a:prstGeom prst="rect">
            <a:avLst/>
          </a:prstGeom>
          <a:noFill/>
        </p:spPr>
        <p:txBody>
          <a:bodyPr wrap="square" rtlCol="0">
            <a:spAutoFit/>
          </a:bodyPr>
          <a:lstStyle/>
          <a:p>
            <a:pPr>
              <a:lnSpc>
                <a:spcPct val="150000"/>
              </a:lnSpc>
            </a:pPr>
            <a:r>
              <a:rPr lang="en-IN" sz="2400" u="sng" dirty="0" smtClean="0"/>
              <a:t>Observation</a:t>
            </a:r>
            <a:endParaRPr lang="en-IN" sz="2400" u="sng" dirty="0"/>
          </a:p>
          <a:p>
            <a:pPr>
              <a:lnSpc>
                <a:spcPct val="150000"/>
              </a:lnSpc>
            </a:pPr>
            <a:r>
              <a:rPr lang="en-IN" sz="2400" dirty="0" smtClean="0"/>
              <a:t>Despite the awareness campaign, some </a:t>
            </a:r>
            <a:r>
              <a:rPr lang="en-IN" sz="2400" dirty="0" smtClean="0"/>
              <a:t>classes (especially IV </a:t>
            </a:r>
            <a:r>
              <a:rPr lang="en-IN" sz="2400" dirty="0" err="1" smtClean="0"/>
              <a:t>std</a:t>
            </a:r>
            <a:r>
              <a:rPr lang="en-IN" sz="2400" dirty="0" smtClean="0"/>
              <a:t> and X </a:t>
            </a:r>
            <a:r>
              <a:rPr lang="en-IN" sz="2400" dirty="0" err="1" smtClean="0"/>
              <a:t>std</a:t>
            </a:r>
            <a:r>
              <a:rPr lang="en-IN" sz="2400" dirty="0" smtClean="0"/>
              <a:t>)  </a:t>
            </a:r>
            <a:r>
              <a:rPr lang="en-IN" sz="2400" dirty="0" smtClean="0"/>
              <a:t>continue to produce almost the same amount of waste. This was seen more in higher classes.   </a:t>
            </a:r>
          </a:p>
          <a:p>
            <a:pPr>
              <a:lnSpc>
                <a:spcPct val="150000"/>
              </a:lnSpc>
            </a:pPr>
            <a:r>
              <a:rPr lang="en-IN" sz="2400" dirty="0" smtClean="0"/>
              <a:t>In some lower classes, where the class teachers are strict, there were very less amount of paper waste. </a:t>
            </a:r>
            <a:endParaRPr lang="en-IN" sz="2400" dirty="0"/>
          </a:p>
        </p:txBody>
      </p:sp>
    </p:spTree>
    <p:extLst>
      <p:ext uri="{BB962C8B-B14F-4D97-AF65-F5344CB8AC3E}">
        <p14:creationId xmlns:p14="http://schemas.microsoft.com/office/powerpoint/2010/main" val="1352033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8600"/>
            <a:ext cx="7239000" cy="1143775"/>
          </a:xfrm>
          <a:prstGeom prst="rect">
            <a:avLst/>
          </a:prstGeom>
          <a:noFill/>
        </p:spPr>
        <p:txBody>
          <a:bodyPr wrap="square" rtlCol="0">
            <a:spAutoFit/>
          </a:bodyPr>
          <a:lstStyle/>
          <a:p>
            <a:pPr>
              <a:lnSpc>
                <a:spcPct val="150000"/>
              </a:lnSpc>
            </a:pPr>
            <a:r>
              <a:rPr lang="en-IN" sz="2400" u="sng" dirty="0" smtClean="0"/>
              <a:t>Conducted a second awareness campaign in the classes where more waste generation was found. </a:t>
            </a:r>
            <a:endParaRPr lang="en-IN" sz="2400" u="sng"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425415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29000"/>
            <a:ext cx="37798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004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66" y="0"/>
            <a:ext cx="9110133" cy="6924973"/>
          </a:xfrm>
          <a:prstGeom prst="rect">
            <a:avLst/>
          </a:prstGeom>
          <a:noFill/>
        </p:spPr>
        <p:txBody>
          <a:bodyPr wrap="square" rtlCol="0">
            <a:spAutoFit/>
          </a:bodyPr>
          <a:lstStyle/>
          <a:p>
            <a:pPr>
              <a:lnSpc>
                <a:spcPct val="150000"/>
              </a:lnSpc>
            </a:pPr>
            <a:r>
              <a:rPr lang="en-IN" sz="2800" u="sng" dirty="0" smtClean="0"/>
              <a:t>Some of the measures I found followed by our school to go paperless</a:t>
            </a:r>
            <a:endParaRPr lang="en-IN" sz="2400" dirty="0"/>
          </a:p>
          <a:p>
            <a:pPr>
              <a:lnSpc>
                <a:spcPct val="150000"/>
              </a:lnSpc>
            </a:pPr>
            <a:r>
              <a:rPr lang="en-IN" sz="2400" dirty="0" smtClean="0"/>
              <a:t>1.  Communication with the parents is through Whatsapp groups. Even circulars are sent as soft copy</a:t>
            </a:r>
            <a:endParaRPr lang="en-IN" sz="2400" dirty="0"/>
          </a:p>
          <a:p>
            <a:pPr marL="342900" indent="-342900">
              <a:lnSpc>
                <a:spcPct val="150000"/>
              </a:lnSpc>
              <a:buAutoNum type="arabicPeriod" startAt="2"/>
            </a:pPr>
            <a:r>
              <a:rPr lang="en-IN" sz="2400" dirty="0" smtClean="0"/>
              <a:t>Activities given as school assignments should be written in a book. No more printouts or downloads. </a:t>
            </a:r>
            <a:endParaRPr lang="en-IN" sz="2400" dirty="0"/>
          </a:p>
          <a:p>
            <a:pPr marL="342900" indent="-342900">
              <a:lnSpc>
                <a:spcPct val="150000"/>
              </a:lnSpc>
              <a:buAutoNum type="arabicPeriod" startAt="2"/>
            </a:pPr>
            <a:r>
              <a:rPr lang="en-IN" sz="2400" dirty="0" smtClean="0"/>
              <a:t>Previous years’ half written  books are allowed as rough notes.</a:t>
            </a:r>
            <a:endParaRPr lang="en-IN" sz="2400" dirty="0"/>
          </a:p>
          <a:p>
            <a:pPr marL="342900" indent="-342900">
              <a:lnSpc>
                <a:spcPct val="150000"/>
              </a:lnSpc>
              <a:buAutoNum type="arabicPeriod" startAt="2"/>
            </a:pPr>
            <a:r>
              <a:rPr lang="en-IN" sz="2400" dirty="0" smtClean="0"/>
              <a:t>Reduced the number of notebooks issued. In the previous years we used to have unwritten note books after a year and again we had to buy books. Now, that wastage is stopped. We have correct number of notebooks so that nothing goes waste.</a:t>
            </a:r>
          </a:p>
          <a:p>
            <a:pPr marL="342900" indent="-342900">
              <a:lnSpc>
                <a:spcPct val="150000"/>
              </a:lnSpc>
              <a:buAutoNum type="arabicPeriod" startAt="2"/>
            </a:pPr>
            <a:endParaRPr lang="en-IN" sz="2400" dirty="0"/>
          </a:p>
        </p:txBody>
      </p:sp>
    </p:spTree>
    <p:extLst>
      <p:ext uri="{BB962C8B-B14F-4D97-AF65-F5344CB8AC3E}">
        <p14:creationId xmlns:p14="http://schemas.microsoft.com/office/powerpoint/2010/main" val="33078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6370975"/>
          </a:xfrm>
          <a:prstGeom prst="rect">
            <a:avLst/>
          </a:prstGeom>
          <a:noFill/>
        </p:spPr>
        <p:txBody>
          <a:bodyPr wrap="square" rtlCol="0">
            <a:spAutoFit/>
          </a:bodyPr>
          <a:lstStyle/>
          <a:p>
            <a:pPr>
              <a:lnSpc>
                <a:spcPct val="150000"/>
              </a:lnSpc>
            </a:pPr>
            <a:r>
              <a:rPr lang="en-IN" sz="3200" b="1" u="sng" dirty="0" smtClean="0">
                <a:effectLst>
                  <a:outerShdw blurRad="38100" dist="38100" dir="2700000" algn="tl">
                    <a:srgbClr val="000000">
                      <a:alpha val="43137"/>
                    </a:srgbClr>
                  </a:outerShdw>
                </a:effectLst>
              </a:rPr>
              <a:t>Conclusion</a:t>
            </a:r>
            <a:r>
              <a:rPr lang="en-IN" sz="2400" dirty="0" smtClean="0"/>
              <a:t> </a:t>
            </a:r>
          </a:p>
          <a:p>
            <a:pPr marL="342900" indent="-342900">
              <a:lnSpc>
                <a:spcPct val="150000"/>
              </a:lnSpc>
              <a:buAutoNum type="arabicPeriod"/>
            </a:pPr>
            <a:r>
              <a:rPr lang="en-IN" sz="2400" dirty="0" smtClean="0"/>
              <a:t>Though any institution takes up any measure, individual’s cooperation matters</a:t>
            </a:r>
            <a:r>
              <a:rPr lang="en-IN" sz="2400" dirty="0" smtClean="0"/>
              <a:t>.</a:t>
            </a:r>
            <a:endParaRPr lang="en-IN" sz="2400" dirty="0"/>
          </a:p>
          <a:p>
            <a:pPr marL="342900" indent="-342900">
              <a:lnSpc>
                <a:spcPct val="150000"/>
              </a:lnSpc>
              <a:buAutoNum type="arabicPeriod"/>
            </a:pPr>
            <a:r>
              <a:rPr lang="en-IN" sz="2400" dirty="0" smtClean="0"/>
              <a:t>Even a first </a:t>
            </a:r>
            <a:r>
              <a:rPr lang="en-IN" sz="2400" dirty="0" err="1" smtClean="0"/>
              <a:t>std</a:t>
            </a:r>
            <a:r>
              <a:rPr lang="en-IN" sz="2400" dirty="0" smtClean="0"/>
              <a:t> student or an LKG student can make a change and help saving the environment in whatever little way they can.</a:t>
            </a:r>
            <a:endParaRPr lang="en-IN" sz="2400" dirty="0"/>
          </a:p>
          <a:p>
            <a:pPr marL="342900" indent="-342900">
              <a:lnSpc>
                <a:spcPct val="150000"/>
              </a:lnSpc>
              <a:buAutoNum type="arabicPeriod"/>
            </a:pPr>
            <a:r>
              <a:rPr lang="en-IN" sz="2400" dirty="0" smtClean="0"/>
              <a:t>For any  good work to happen, frequent awareness campaigns are required. </a:t>
            </a:r>
            <a:endParaRPr lang="en-IN" sz="2400" dirty="0"/>
          </a:p>
          <a:p>
            <a:pPr marL="342900" indent="-342900">
              <a:lnSpc>
                <a:spcPct val="150000"/>
              </a:lnSpc>
              <a:buAutoNum type="arabicPeriod"/>
            </a:pPr>
            <a:r>
              <a:rPr lang="en-IN" sz="2400" dirty="0" smtClean="0"/>
              <a:t>I </a:t>
            </a:r>
            <a:r>
              <a:rPr lang="en-IN" sz="2400" dirty="0" smtClean="0"/>
              <a:t>thought this is the right platform to communicate with the students of various schools so that all together can make a difference.</a:t>
            </a:r>
          </a:p>
        </p:txBody>
      </p:sp>
    </p:spTree>
    <p:extLst>
      <p:ext uri="{BB962C8B-B14F-4D97-AF65-F5344CB8AC3E}">
        <p14:creationId xmlns:p14="http://schemas.microsoft.com/office/powerpoint/2010/main" val="2782081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206477"/>
            <a:ext cx="8229600" cy="2400657"/>
          </a:xfrm>
          <a:prstGeom prst="rect">
            <a:avLst/>
          </a:prstGeom>
          <a:noFill/>
        </p:spPr>
        <p:txBody>
          <a:bodyPr wrap="square" rtlCol="0">
            <a:spAutoFit/>
          </a:bodyPr>
          <a:lstStyle/>
          <a:p>
            <a:pPr>
              <a:lnSpc>
                <a:spcPct val="150000"/>
              </a:lnSpc>
            </a:pPr>
            <a:r>
              <a:rPr lang="en-IN" sz="2000" u="sng" dirty="0" smtClean="0"/>
              <a:t>Acknowledgement</a:t>
            </a:r>
            <a:endParaRPr lang="en-IN" sz="2000" dirty="0"/>
          </a:p>
          <a:p>
            <a:pPr>
              <a:lnSpc>
                <a:spcPct val="150000"/>
              </a:lnSpc>
            </a:pPr>
            <a:r>
              <a:rPr lang="en-IN" sz="2000" dirty="0" smtClean="0"/>
              <a:t>I sincerely thank all the students, </a:t>
            </a:r>
            <a:r>
              <a:rPr lang="en-IN" sz="2000" dirty="0" smtClean="0"/>
              <a:t>teachers, especially </a:t>
            </a:r>
            <a:r>
              <a:rPr lang="en-IN" sz="2000" dirty="0" err="1" smtClean="0"/>
              <a:t>Pushpa</a:t>
            </a:r>
            <a:r>
              <a:rPr lang="en-IN" sz="2000" dirty="0" smtClean="0"/>
              <a:t> madam </a:t>
            </a:r>
            <a:r>
              <a:rPr lang="en-IN" sz="2000" dirty="0" smtClean="0"/>
              <a:t>and Principal of my school for cooperating and </a:t>
            </a:r>
            <a:r>
              <a:rPr lang="en-IN" sz="2000" dirty="0" smtClean="0"/>
              <a:t>helping </a:t>
            </a:r>
            <a:r>
              <a:rPr lang="en-IN" sz="2000" dirty="0" smtClean="0"/>
              <a:t>me complete this project.  </a:t>
            </a:r>
            <a:r>
              <a:rPr lang="en-IN" sz="2000" dirty="0"/>
              <a:t> </a:t>
            </a:r>
            <a:r>
              <a:rPr lang="en-IN" sz="2000" dirty="0" smtClean="0"/>
              <a:t>My sincere thanks to the team of CES, IISC for giving me an opportunity to make my presentation. </a:t>
            </a:r>
            <a:endParaRPr lang="en-IN" sz="2000" dirty="0"/>
          </a:p>
        </p:txBody>
      </p:sp>
    </p:spTree>
    <p:extLst>
      <p:ext uri="{BB962C8B-B14F-4D97-AF65-F5344CB8AC3E}">
        <p14:creationId xmlns:p14="http://schemas.microsoft.com/office/powerpoint/2010/main" val="2042011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19200"/>
            <a:ext cx="7620000" cy="923330"/>
          </a:xfrm>
          <a:prstGeom prst="rect">
            <a:avLst/>
          </a:prstGeom>
        </p:spPr>
        <p:txBody>
          <a:bodyPr wrap="square">
            <a:spAutoFit/>
          </a:bodyPr>
          <a:lstStyle/>
          <a:p>
            <a:r>
              <a:rPr lang="en-IN" b="1" u="sng" dirty="0">
                <a:hlinkClick r:id="rId2"/>
              </a:rPr>
              <a:t/>
            </a:r>
            <a:br>
              <a:rPr lang="en-IN" b="1" u="sng" dirty="0">
                <a:hlinkClick r:id="rId2"/>
              </a:rPr>
            </a:br>
            <a:r>
              <a:rPr lang="en-IN" b="1" u="sng" dirty="0">
                <a:hlinkClick r:id="rId2"/>
              </a:rPr>
              <a:t>Everything You Need to Know About Paper Recycling</a:t>
            </a:r>
          </a:p>
          <a:p>
            <a:r>
              <a:rPr lang="en-IN" b="1" u="sng" dirty="0">
                <a:hlinkClick r:id="rId2"/>
              </a:rPr>
              <a:t>https://earth911.com </a:t>
            </a:r>
          </a:p>
        </p:txBody>
      </p:sp>
      <p:sp>
        <p:nvSpPr>
          <p:cNvPr id="5" name="Rectangle 4"/>
          <p:cNvSpPr/>
          <p:nvPr/>
        </p:nvSpPr>
        <p:spPr>
          <a:xfrm>
            <a:off x="660400" y="2362200"/>
            <a:ext cx="7917426" cy="923330"/>
          </a:xfrm>
          <a:prstGeom prst="rect">
            <a:avLst/>
          </a:prstGeom>
        </p:spPr>
        <p:txBody>
          <a:bodyPr wrap="square">
            <a:spAutoFit/>
          </a:bodyPr>
          <a:lstStyle/>
          <a:p>
            <a:r>
              <a:rPr lang="en-IN" b="1" u="sng" dirty="0">
                <a:hlinkClick r:id="rId3"/>
              </a:rPr>
              <a:t/>
            </a:r>
            <a:br>
              <a:rPr lang="en-IN" b="1" u="sng" dirty="0">
                <a:hlinkClick r:id="rId3"/>
              </a:rPr>
            </a:br>
            <a:r>
              <a:rPr lang="en-IN" b="1" u="sng" dirty="0">
                <a:hlinkClick r:id="rId3"/>
              </a:rPr>
              <a:t>How Paper is Recycled: Step-by-Step Process (and Benefits ...</a:t>
            </a:r>
          </a:p>
          <a:p>
            <a:r>
              <a:rPr lang="en-IN" b="1" u="sng" dirty="0">
                <a:hlinkClick r:id="rId3"/>
              </a:rPr>
              <a:t>https://www.conserve-energy-future.com </a:t>
            </a:r>
          </a:p>
        </p:txBody>
      </p:sp>
      <p:sp>
        <p:nvSpPr>
          <p:cNvPr id="6" name="Rectangle 5"/>
          <p:cNvSpPr/>
          <p:nvPr/>
        </p:nvSpPr>
        <p:spPr>
          <a:xfrm>
            <a:off x="677333" y="4618336"/>
            <a:ext cx="8297333" cy="923330"/>
          </a:xfrm>
          <a:prstGeom prst="rect">
            <a:avLst/>
          </a:prstGeom>
        </p:spPr>
        <p:txBody>
          <a:bodyPr wrap="square">
            <a:spAutoFit/>
          </a:bodyPr>
          <a:lstStyle/>
          <a:p>
            <a:r>
              <a:rPr lang="en-IN" b="1" u="sng" dirty="0">
                <a:hlinkClick r:id="rId4"/>
              </a:rPr>
              <a:t/>
            </a:r>
            <a:br>
              <a:rPr lang="en-IN" b="1" u="sng" dirty="0">
                <a:hlinkClick r:id="rId4"/>
              </a:rPr>
            </a:br>
            <a:r>
              <a:rPr lang="en-IN" b="1" u="sng" dirty="0">
                <a:hlinkClick r:id="rId4"/>
              </a:rPr>
              <a:t>How to Recycle Paper the Right Way! - Going Zero Waste</a:t>
            </a:r>
          </a:p>
          <a:p>
            <a:r>
              <a:rPr lang="en-IN" b="1" u="sng" dirty="0">
                <a:hlinkClick r:id="rId4"/>
              </a:rPr>
              <a:t>https://www.goingzerowaste.com</a:t>
            </a:r>
          </a:p>
        </p:txBody>
      </p:sp>
      <p:sp>
        <p:nvSpPr>
          <p:cNvPr id="7" name="Rectangle 6"/>
          <p:cNvSpPr/>
          <p:nvPr/>
        </p:nvSpPr>
        <p:spPr>
          <a:xfrm>
            <a:off x="660400" y="3505200"/>
            <a:ext cx="4572000" cy="923330"/>
          </a:xfrm>
          <a:prstGeom prst="rect">
            <a:avLst/>
          </a:prstGeom>
        </p:spPr>
        <p:txBody>
          <a:bodyPr>
            <a:spAutoFit/>
          </a:bodyPr>
          <a:lstStyle/>
          <a:p>
            <a:r>
              <a:rPr lang="en-IN" b="1" u="sng" dirty="0">
                <a:hlinkClick r:id="rId5"/>
              </a:rPr>
              <a:t/>
            </a:r>
            <a:br>
              <a:rPr lang="en-IN" b="1" u="sng" dirty="0">
                <a:hlinkClick r:id="rId5"/>
              </a:rPr>
            </a:br>
            <a:r>
              <a:rPr lang="en-IN" b="1" u="sng" dirty="0">
                <a:hlinkClick r:id="rId5"/>
              </a:rPr>
              <a:t>Paper Waste Facts - The World Counts</a:t>
            </a:r>
          </a:p>
          <a:p>
            <a:r>
              <a:rPr lang="en-IN" b="1" u="sng" dirty="0">
                <a:hlinkClick r:id="rId5"/>
              </a:rPr>
              <a:t>https://www.theworldcounts.com</a:t>
            </a:r>
          </a:p>
        </p:txBody>
      </p:sp>
      <p:sp>
        <p:nvSpPr>
          <p:cNvPr id="8" name="TextBox 7"/>
          <p:cNvSpPr txBox="1"/>
          <p:nvPr/>
        </p:nvSpPr>
        <p:spPr>
          <a:xfrm>
            <a:off x="2743200" y="533400"/>
            <a:ext cx="1981200" cy="461665"/>
          </a:xfrm>
          <a:prstGeom prst="rect">
            <a:avLst/>
          </a:prstGeom>
          <a:noFill/>
        </p:spPr>
        <p:txBody>
          <a:bodyPr wrap="square" rtlCol="0">
            <a:spAutoFit/>
          </a:bodyPr>
          <a:lstStyle/>
          <a:p>
            <a:r>
              <a:rPr lang="en-IN" sz="2400" u="sng" dirty="0" smtClean="0"/>
              <a:t>References</a:t>
            </a:r>
            <a:endParaRPr lang="en-IN" sz="2400" u="sng" dirty="0"/>
          </a:p>
        </p:txBody>
      </p:sp>
      <p:sp>
        <p:nvSpPr>
          <p:cNvPr id="9" name="Rectangle 8"/>
          <p:cNvSpPr/>
          <p:nvPr/>
        </p:nvSpPr>
        <p:spPr>
          <a:xfrm>
            <a:off x="677333" y="5541666"/>
            <a:ext cx="6375400" cy="646331"/>
          </a:xfrm>
          <a:prstGeom prst="rect">
            <a:avLst/>
          </a:prstGeom>
        </p:spPr>
        <p:txBody>
          <a:bodyPr wrap="square">
            <a:spAutoFit/>
          </a:bodyPr>
          <a:lstStyle/>
          <a:p>
            <a:r>
              <a:rPr lang="en-IN" b="1" u="sng" dirty="0">
                <a:hlinkClick r:id="rId4"/>
              </a:rPr>
              <a:t/>
            </a:r>
            <a:br>
              <a:rPr lang="en-IN" b="1" u="sng" dirty="0">
                <a:hlinkClick r:id="rId4"/>
              </a:rPr>
            </a:br>
            <a:r>
              <a:rPr lang="en-IN" b="1" u="sng" dirty="0" smtClean="0">
                <a:hlinkClick r:id="rId4"/>
              </a:rPr>
              <a:t>www.maspsofindia.com</a:t>
            </a:r>
            <a:endParaRPr lang="en-IN" b="1" u="sng" dirty="0">
              <a:hlinkClick r:id="rId4"/>
            </a:endParaRPr>
          </a:p>
        </p:txBody>
      </p:sp>
      <p:sp>
        <p:nvSpPr>
          <p:cNvPr id="10" name="Rectangle 9"/>
          <p:cNvSpPr/>
          <p:nvPr/>
        </p:nvSpPr>
        <p:spPr>
          <a:xfrm>
            <a:off x="677333" y="6215460"/>
            <a:ext cx="6375400" cy="646331"/>
          </a:xfrm>
          <a:prstGeom prst="rect">
            <a:avLst/>
          </a:prstGeom>
        </p:spPr>
        <p:txBody>
          <a:bodyPr wrap="square">
            <a:spAutoFit/>
          </a:bodyPr>
          <a:lstStyle/>
          <a:p>
            <a:r>
              <a:rPr lang="en-IN" b="1" u="sng" dirty="0">
                <a:hlinkClick r:id="rId4"/>
              </a:rPr>
              <a:t/>
            </a:r>
            <a:br>
              <a:rPr lang="en-IN" b="1" u="sng" dirty="0">
                <a:hlinkClick r:id="rId4"/>
              </a:rPr>
            </a:br>
            <a:r>
              <a:rPr lang="en-IN" b="1" u="sng" dirty="0" smtClean="0">
                <a:hlinkClick r:id="rId4"/>
              </a:rPr>
              <a:t>https://baleforce.com</a:t>
            </a:r>
            <a:endParaRPr lang="en-IN" b="1" u="sng" dirty="0">
              <a:hlinkClick r:id="rId4"/>
            </a:endParaRPr>
          </a:p>
        </p:txBody>
      </p:sp>
    </p:spTree>
    <p:extLst>
      <p:ext uri="{BB962C8B-B14F-4D97-AF65-F5344CB8AC3E}">
        <p14:creationId xmlns:p14="http://schemas.microsoft.com/office/powerpoint/2010/main" val="2918514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76200"/>
            <a:ext cx="2590800" cy="523220"/>
          </a:xfrm>
          <a:prstGeom prst="rect">
            <a:avLst/>
          </a:prstGeom>
          <a:noFill/>
        </p:spPr>
        <p:txBody>
          <a:bodyPr wrap="square" rtlCol="0">
            <a:spAutoFit/>
          </a:bodyPr>
          <a:lstStyle/>
          <a:p>
            <a:r>
              <a:rPr lang="en-IN" sz="2800" dirty="0" smtClean="0"/>
              <a:t>Introduction</a:t>
            </a:r>
            <a:endParaRPr lang="en-IN" sz="2800" dirty="0"/>
          </a:p>
        </p:txBody>
      </p:sp>
      <p:sp>
        <p:nvSpPr>
          <p:cNvPr id="7" name="TextBox 6"/>
          <p:cNvSpPr txBox="1"/>
          <p:nvPr/>
        </p:nvSpPr>
        <p:spPr>
          <a:xfrm>
            <a:off x="299884" y="599419"/>
            <a:ext cx="8686800" cy="6186309"/>
          </a:xfrm>
          <a:prstGeom prst="rect">
            <a:avLst/>
          </a:prstGeom>
          <a:noFill/>
        </p:spPr>
        <p:txBody>
          <a:bodyPr wrap="square" rtlCol="0">
            <a:spAutoFit/>
          </a:bodyPr>
          <a:lstStyle/>
          <a:p>
            <a:pPr marL="342900" indent="-342900">
              <a:lnSpc>
                <a:spcPct val="150000"/>
              </a:lnSpc>
              <a:buFont typeface="Arial" pitchFamily="34" charset="0"/>
              <a:buChar char="•"/>
            </a:pPr>
            <a:r>
              <a:rPr lang="en-IN" sz="2400" dirty="0" smtClean="0"/>
              <a:t>India, being progressive in literacy rate,  shows and ever increasing demand for paper. </a:t>
            </a:r>
          </a:p>
          <a:p>
            <a:pPr marL="342900" indent="-342900">
              <a:lnSpc>
                <a:spcPct val="150000"/>
              </a:lnSpc>
              <a:buFont typeface="Arial" pitchFamily="34" charset="0"/>
              <a:buChar char="•"/>
            </a:pPr>
            <a:r>
              <a:rPr lang="en-IN" sz="2400" dirty="0" smtClean="0"/>
              <a:t>It </a:t>
            </a:r>
            <a:r>
              <a:rPr lang="en-IN" sz="2400" dirty="0"/>
              <a:t>has been estimated that the demand for paper in the country by 2025 would be close to 2.5 </a:t>
            </a:r>
            <a:r>
              <a:rPr lang="en-IN" sz="2400" dirty="0" err="1"/>
              <a:t>crore</a:t>
            </a:r>
            <a:r>
              <a:rPr lang="en-IN" sz="2400" dirty="0"/>
              <a:t> metric </a:t>
            </a:r>
            <a:r>
              <a:rPr lang="en-IN" sz="2400" dirty="0" smtClean="0"/>
              <a:t>tons. </a:t>
            </a:r>
          </a:p>
          <a:p>
            <a:pPr marL="342900" indent="-342900">
              <a:lnSpc>
                <a:spcPct val="150000"/>
              </a:lnSpc>
              <a:buFont typeface="Arial" pitchFamily="34" charset="0"/>
              <a:buChar char="•"/>
            </a:pPr>
            <a:r>
              <a:rPr lang="en-IN" sz="2400" dirty="0" smtClean="0"/>
              <a:t> This is a difficult task </a:t>
            </a:r>
            <a:r>
              <a:rPr lang="en-IN" sz="2400" dirty="0"/>
              <a:t>to </a:t>
            </a:r>
            <a:r>
              <a:rPr lang="en-IN" sz="2400" dirty="0" smtClean="0"/>
              <a:t>achieve </a:t>
            </a:r>
            <a:r>
              <a:rPr lang="en-IN" sz="2400" dirty="0"/>
              <a:t>for the Indian paper industry</a:t>
            </a:r>
            <a:r>
              <a:rPr lang="en-IN" sz="2400" dirty="0" smtClean="0"/>
              <a:t>.  On one side, we have to deal with deforestation and pollution and on the other hand we have to ensure that the demand for paper is met. </a:t>
            </a:r>
          </a:p>
          <a:p>
            <a:pPr marL="342900" indent="-342900">
              <a:lnSpc>
                <a:spcPct val="150000"/>
              </a:lnSpc>
              <a:buFont typeface="Arial" pitchFamily="34" charset="0"/>
              <a:buChar char="•"/>
            </a:pPr>
            <a:r>
              <a:rPr lang="en-IN" sz="2400" dirty="0" smtClean="0"/>
              <a:t>In  India 3 million tonnes of waste paper are recycled every year but this makes only up to 20% of the total waste.</a:t>
            </a:r>
          </a:p>
          <a:p>
            <a:pPr>
              <a:lnSpc>
                <a:spcPct val="150000"/>
              </a:lnSpc>
            </a:pPr>
            <a:r>
              <a:rPr lang="en-IN" sz="2400" dirty="0" smtClean="0"/>
              <a:t> </a:t>
            </a:r>
          </a:p>
        </p:txBody>
      </p:sp>
    </p:spTree>
    <p:extLst>
      <p:ext uri="{BB962C8B-B14F-4D97-AF65-F5344CB8AC3E}">
        <p14:creationId xmlns:p14="http://schemas.microsoft.com/office/powerpoint/2010/main" val="2277105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3" y="4724400"/>
            <a:ext cx="832759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57600" y="3124200"/>
            <a:ext cx="4952999" cy="830997"/>
          </a:xfrm>
          <a:prstGeom prst="rect">
            <a:avLst/>
          </a:prstGeom>
          <a:noFill/>
        </p:spPr>
        <p:txBody>
          <a:bodyPr wrap="square" rtlCol="0">
            <a:spAutoFit/>
          </a:bodyPr>
          <a:lstStyle/>
          <a:p>
            <a:r>
              <a:rPr lang="en-IN" sz="2400" dirty="0" err="1" smtClean="0"/>
              <a:t>Ameena</a:t>
            </a:r>
            <a:r>
              <a:rPr lang="en-IN" sz="2400" dirty="0" smtClean="0"/>
              <a:t> </a:t>
            </a:r>
            <a:r>
              <a:rPr lang="en-IN" sz="2400" dirty="0" err="1" smtClean="0"/>
              <a:t>Kousar</a:t>
            </a:r>
            <a:r>
              <a:rPr lang="en-IN" sz="2400" dirty="0" smtClean="0"/>
              <a:t>- 	VII </a:t>
            </a:r>
            <a:r>
              <a:rPr lang="en-IN" sz="2400" dirty="0" err="1" smtClean="0"/>
              <a:t>Std</a:t>
            </a:r>
            <a:r>
              <a:rPr lang="en-IN" sz="2400" dirty="0" smtClean="0"/>
              <a:t> </a:t>
            </a:r>
          </a:p>
          <a:p>
            <a:r>
              <a:rPr lang="en-IN" sz="2400" dirty="0"/>
              <a:t> </a:t>
            </a:r>
            <a:r>
              <a:rPr lang="en-IN" sz="2400" dirty="0" err="1" smtClean="0"/>
              <a:t>Hamsika</a:t>
            </a:r>
            <a:r>
              <a:rPr lang="en-IN" sz="2400" dirty="0" smtClean="0"/>
              <a:t> 	           - VII </a:t>
            </a:r>
            <a:r>
              <a:rPr lang="en-IN" sz="2400" dirty="0" err="1" smtClean="0"/>
              <a:t>std</a:t>
            </a:r>
            <a:endParaRPr lang="en-IN" sz="2400" dirty="0"/>
          </a:p>
        </p:txBody>
      </p:sp>
      <p:sp>
        <p:nvSpPr>
          <p:cNvPr id="6" name="TextBox 5"/>
          <p:cNvSpPr txBox="1"/>
          <p:nvPr/>
        </p:nvSpPr>
        <p:spPr>
          <a:xfrm>
            <a:off x="3124200" y="2186153"/>
            <a:ext cx="2667000" cy="707886"/>
          </a:xfrm>
          <a:prstGeom prst="rect">
            <a:avLst/>
          </a:prstGeom>
          <a:noFill/>
        </p:spPr>
        <p:txBody>
          <a:bodyPr wrap="square" rtlCol="0">
            <a:spAutoFit/>
          </a:bodyPr>
          <a:lstStyle/>
          <a:p>
            <a:r>
              <a:rPr lang="en-IN" sz="4000" dirty="0" smtClean="0"/>
              <a:t>Thank You</a:t>
            </a:r>
            <a:endParaRPr lang="en-IN" sz="4000" dirty="0"/>
          </a:p>
        </p:txBody>
      </p:sp>
    </p:spTree>
    <p:extLst>
      <p:ext uri="{BB962C8B-B14F-4D97-AF65-F5344CB8AC3E}">
        <p14:creationId xmlns:p14="http://schemas.microsoft.com/office/powerpoint/2010/main" val="3906311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12" y="27039"/>
            <a:ext cx="9033387" cy="6740307"/>
          </a:xfrm>
          <a:prstGeom prst="rect">
            <a:avLst/>
          </a:prstGeom>
        </p:spPr>
        <p:txBody>
          <a:bodyPr wrap="square">
            <a:spAutoFit/>
          </a:bodyPr>
          <a:lstStyle/>
          <a:p>
            <a:pPr marL="342900" indent="-342900">
              <a:lnSpc>
                <a:spcPct val="150000"/>
              </a:lnSpc>
              <a:buFont typeface="Arial" pitchFamily="34" charset="0"/>
              <a:buChar char="•"/>
            </a:pPr>
            <a:r>
              <a:rPr lang="en-IN" sz="2400" dirty="0"/>
              <a:t>The uncollected paper waste causes equal damage to the environment as like that of plastic. </a:t>
            </a:r>
          </a:p>
          <a:p>
            <a:pPr>
              <a:lnSpc>
                <a:spcPct val="150000"/>
              </a:lnSpc>
            </a:pPr>
            <a:r>
              <a:rPr lang="en-IN" sz="2400" u="sng" dirty="0" smtClean="0"/>
              <a:t>The </a:t>
            </a:r>
            <a:r>
              <a:rPr lang="en-IN" sz="2400" u="sng" dirty="0"/>
              <a:t>following are some of the problems caused by paper waste </a:t>
            </a:r>
            <a:r>
              <a:rPr lang="en-IN" sz="2400" u="sng" dirty="0" smtClean="0"/>
              <a:t>accumulation</a:t>
            </a:r>
            <a:endParaRPr lang="en-IN" sz="2400" u="sng" dirty="0"/>
          </a:p>
          <a:p>
            <a:pPr marL="342900" indent="-342900">
              <a:lnSpc>
                <a:spcPct val="150000"/>
              </a:lnSpc>
              <a:buFont typeface="Arial" pitchFamily="34" charset="0"/>
              <a:buChar char="•"/>
            </a:pPr>
            <a:r>
              <a:rPr lang="en-IN" sz="2400" dirty="0"/>
              <a:t>Deforestation </a:t>
            </a:r>
            <a:r>
              <a:rPr lang="en-IN" sz="2400" dirty="0" smtClean="0"/>
              <a:t>- </a:t>
            </a:r>
            <a:r>
              <a:rPr lang="en-IN" sz="2400" dirty="0"/>
              <a:t>About 10,000  A4 sized sheets of paper  coasts a tree of 45ft of the usable trunk and a diameter of eight inches. The tonnes of paper waste every year destroys thousands of </a:t>
            </a:r>
            <a:r>
              <a:rPr lang="en-IN" sz="2400" dirty="0" smtClean="0"/>
              <a:t>trees.</a:t>
            </a:r>
            <a:endParaRPr lang="en-IN" sz="2400" dirty="0"/>
          </a:p>
          <a:p>
            <a:pPr marL="342900" indent="-342900">
              <a:lnSpc>
                <a:spcPct val="150000"/>
              </a:lnSpc>
              <a:buFont typeface="Arial" pitchFamily="34" charset="0"/>
              <a:buChar char="•"/>
            </a:pPr>
            <a:r>
              <a:rPr lang="en-IN" sz="2400" dirty="0"/>
              <a:t>Landfill volume </a:t>
            </a:r>
            <a:r>
              <a:rPr lang="en-IN" sz="2400" dirty="0" smtClean="0"/>
              <a:t>– Nearly 10-11 million tonnes of paper ends up in landfill each year</a:t>
            </a:r>
            <a:endParaRPr lang="en-IN" sz="2400" dirty="0"/>
          </a:p>
          <a:p>
            <a:pPr marL="342900" indent="-342900">
              <a:lnSpc>
                <a:spcPct val="150000"/>
              </a:lnSpc>
              <a:buFont typeface="Arial" pitchFamily="34" charset="0"/>
              <a:buChar char="•"/>
            </a:pPr>
            <a:r>
              <a:rPr lang="en-IN" sz="2400" dirty="0" smtClean="0"/>
              <a:t>Litter- paper waste littering in an area makes the area unattractive</a:t>
            </a:r>
            <a:endParaRPr lang="en-IN" sz="2400" dirty="0"/>
          </a:p>
        </p:txBody>
      </p:sp>
    </p:spTree>
    <p:extLst>
      <p:ext uri="{BB962C8B-B14F-4D97-AF65-F5344CB8AC3E}">
        <p14:creationId xmlns:p14="http://schemas.microsoft.com/office/powerpoint/2010/main" val="1244167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303" y="3437930"/>
            <a:ext cx="8686800" cy="1754326"/>
          </a:xfrm>
          <a:prstGeom prst="rect">
            <a:avLst/>
          </a:prstGeom>
        </p:spPr>
        <p:txBody>
          <a:bodyPr wrap="square">
            <a:spAutoFit/>
          </a:bodyPr>
          <a:lstStyle/>
          <a:p>
            <a:pPr>
              <a:lnSpc>
                <a:spcPct val="150000"/>
              </a:lnSpc>
            </a:pPr>
            <a:r>
              <a:rPr lang="en-IN" sz="2400" dirty="0">
                <a:solidFill>
                  <a:srgbClr val="FF0000"/>
                </a:solidFill>
              </a:rPr>
              <a:t>R</a:t>
            </a:r>
            <a:r>
              <a:rPr lang="en-IN" sz="2400" dirty="0" smtClean="0">
                <a:solidFill>
                  <a:srgbClr val="FF0000"/>
                </a:solidFill>
              </a:rPr>
              <a:t>ecycling </a:t>
            </a:r>
            <a:r>
              <a:rPr lang="en-IN" sz="2400" dirty="0">
                <a:solidFill>
                  <a:srgbClr val="FF0000"/>
                </a:solidFill>
              </a:rPr>
              <a:t>one tonne of waste paper can help in about 70% raw material saving along with coal saving of 60%, energy 43% and water 70% which are used in the making of paper from wood.</a:t>
            </a:r>
            <a:endParaRPr lang="en-IN" sz="2400" dirty="0">
              <a:solidFill>
                <a:srgbClr val="FF0000"/>
              </a:solidFill>
            </a:endParaRPr>
          </a:p>
        </p:txBody>
      </p:sp>
      <p:sp>
        <p:nvSpPr>
          <p:cNvPr id="6" name="Rectangle 5"/>
          <p:cNvSpPr/>
          <p:nvPr/>
        </p:nvSpPr>
        <p:spPr>
          <a:xfrm>
            <a:off x="250722" y="228600"/>
            <a:ext cx="8691716" cy="1143775"/>
          </a:xfrm>
          <a:prstGeom prst="rect">
            <a:avLst/>
          </a:prstGeom>
        </p:spPr>
        <p:txBody>
          <a:bodyPr wrap="square">
            <a:spAutoFit/>
          </a:bodyPr>
          <a:lstStyle/>
          <a:p>
            <a:pPr marL="342900" indent="-342900">
              <a:lnSpc>
                <a:spcPct val="150000"/>
              </a:lnSpc>
              <a:buFont typeface="Arial" pitchFamily="34" charset="0"/>
              <a:buChar char="•"/>
            </a:pPr>
            <a:r>
              <a:rPr lang="en-IN" sz="2400" dirty="0"/>
              <a:t>Economic loss- Faulty prints, wrong contents, mistakes, extra supply all will lead to waste of money</a:t>
            </a:r>
            <a:endParaRPr lang="en-IN" sz="2400" dirty="0"/>
          </a:p>
        </p:txBody>
      </p:sp>
      <p:sp>
        <p:nvSpPr>
          <p:cNvPr id="8" name="TextBox 7"/>
          <p:cNvSpPr txBox="1"/>
          <p:nvPr/>
        </p:nvSpPr>
        <p:spPr>
          <a:xfrm>
            <a:off x="1524000" y="2714326"/>
            <a:ext cx="6629400" cy="461665"/>
          </a:xfrm>
          <a:prstGeom prst="rect">
            <a:avLst/>
          </a:prstGeom>
          <a:noFill/>
        </p:spPr>
        <p:txBody>
          <a:bodyPr wrap="square" rtlCol="0">
            <a:spAutoFit/>
          </a:bodyPr>
          <a:lstStyle/>
          <a:p>
            <a:r>
              <a:rPr lang="en-IN" sz="2400" b="1" u="sng" dirty="0" smtClean="0">
                <a:solidFill>
                  <a:srgbClr val="FF0000"/>
                </a:solidFill>
              </a:rPr>
              <a:t>Why should we save paper and reduce waste</a:t>
            </a:r>
            <a:endParaRPr lang="en-IN" sz="2400" b="1" u="sng" dirty="0">
              <a:solidFill>
                <a:srgbClr val="FF0000"/>
              </a:solidFill>
            </a:endParaRPr>
          </a:p>
        </p:txBody>
      </p:sp>
    </p:spTree>
    <p:extLst>
      <p:ext uri="{BB962C8B-B14F-4D97-AF65-F5344CB8AC3E}">
        <p14:creationId xmlns:p14="http://schemas.microsoft.com/office/powerpoint/2010/main" val="2791782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71009"/>
            <a:ext cx="8686800" cy="5021759"/>
          </a:xfrm>
          <a:prstGeom prst="rect">
            <a:avLst/>
          </a:prstGeom>
          <a:noFill/>
        </p:spPr>
        <p:txBody>
          <a:bodyPr wrap="square" rtlCol="0">
            <a:spAutoFit/>
          </a:bodyPr>
          <a:lstStyle/>
          <a:p>
            <a:pPr>
              <a:lnSpc>
                <a:spcPct val="150000"/>
              </a:lnSpc>
            </a:pPr>
            <a:r>
              <a:rPr lang="en-IN" sz="2400" dirty="0" smtClean="0"/>
              <a:t>OBJECTIVES</a:t>
            </a:r>
          </a:p>
          <a:p>
            <a:pPr>
              <a:lnSpc>
                <a:spcPct val="150000"/>
              </a:lnSpc>
            </a:pPr>
            <a:endParaRPr lang="en-IN" sz="2400" dirty="0" smtClean="0"/>
          </a:p>
          <a:p>
            <a:pPr marL="342900" indent="-342900">
              <a:lnSpc>
                <a:spcPct val="150000"/>
              </a:lnSpc>
              <a:buAutoNum type="arabicPeriod"/>
            </a:pPr>
            <a:r>
              <a:rPr lang="en-IN" sz="2400" dirty="0" smtClean="0"/>
              <a:t>To understand how students can contribute in saving environment by altering certain habits</a:t>
            </a:r>
          </a:p>
          <a:p>
            <a:pPr marL="342900" indent="-342900">
              <a:lnSpc>
                <a:spcPct val="150000"/>
              </a:lnSpc>
              <a:buAutoNum type="arabicPeriod"/>
            </a:pPr>
            <a:r>
              <a:rPr lang="en-IN" sz="2400" dirty="0" smtClean="0"/>
              <a:t>To cooperate with the school in reducing the waste from classrooms.</a:t>
            </a:r>
          </a:p>
          <a:p>
            <a:pPr marL="342900" indent="-342900">
              <a:lnSpc>
                <a:spcPct val="150000"/>
              </a:lnSpc>
              <a:buAutoNum type="arabicPeriod"/>
            </a:pPr>
            <a:r>
              <a:rPr lang="en-IN" sz="2400" dirty="0" smtClean="0"/>
              <a:t>To learn more about how paper waste reduction can help environment</a:t>
            </a:r>
          </a:p>
          <a:p>
            <a:pPr>
              <a:lnSpc>
                <a:spcPct val="150000"/>
              </a:lnSpc>
            </a:pPr>
            <a:endParaRPr lang="en-IN" sz="2400" dirty="0"/>
          </a:p>
        </p:txBody>
      </p:sp>
      <p:sp>
        <p:nvSpPr>
          <p:cNvPr id="5" name="TextBox 4"/>
          <p:cNvSpPr txBox="1"/>
          <p:nvPr/>
        </p:nvSpPr>
        <p:spPr>
          <a:xfrm>
            <a:off x="381000" y="5562600"/>
            <a:ext cx="8534400" cy="830997"/>
          </a:xfrm>
          <a:prstGeom prst="rect">
            <a:avLst/>
          </a:prstGeom>
          <a:noFill/>
        </p:spPr>
        <p:txBody>
          <a:bodyPr wrap="square" rtlCol="0">
            <a:spAutoFit/>
          </a:bodyPr>
          <a:lstStyle/>
          <a:p>
            <a:r>
              <a:rPr lang="en-IN" sz="2400" dirty="0" smtClean="0"/>
              <a:t>This project was taken up as a part of our school eco club assignment. </a:t>
            </a:r>
            <a:endParaRPr lang="en-IN" sz="2400" dirty="0"/>
          </a:p>
        </p:txBody>
      </p:sp>
    </p:spTree>
    <p:extLst>
      <p:ext uri="{BB962C8B-B14F-4D97-AF65-F5344CB8AC3E}">
        <p14:creationId xmlns:p14="http://schemas.microsoft.com/office/powerpoint/2010/main" val="121789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534400" cy="6129755"/>
          </a:xfrm>
          <a:prstGeom prst="rect">
            <a:avLst/>
          </a:prstGeom>
          <a:noFill/>
        </p:spPr>
        <p:txBody>
          <a:bodyPr wrap="square" rtlCol="0">
            <a:spAutoFit/>
          </a:bodyPr>
          <a:lstStyle/>
          <a:p>
            <a:pPr>
              <a:lnSpc>
                <a:spcPct val="150000"/>
              </a:lnSpc>
            </a:pPr>
            <a:r>
              <a:rPr lang="en-IN" sz="2400" u="sng" dirty="0" smtClean="0"/>
              <a:t>Method and materials used</a:t>
            </a:r>
            <a:endParaRPr lang="en-IN" sz="2400" dirty="0"/>
          </a:p>
          <a:p>
            <a:pPr marL="342900" indent="-342900">
              <a:lnSpc>
                <a:spcPct val="150000"/>
              </a:lnSpc>
              <a:buAutoNum type="arabicPeriod"/>
            </a:pPr>
            <a:r>
              <a:rPr lang="en-IN" sz="2400" dirty="0" smtClean="0"/>
              <a:t>Went everyday to classrooms , checked the paper waste in dustbins and wrote down the </a:t>
            </a:r>
            <a:r>
              <a:rPr lang="en-IN" sz="2400" dirty="0" smtClean="0"/>
              <a:t>findings.</a:t>
            </a:r>
            <a:endParaRPr lang="en-IN" sz="2400" dirty="0" smtClean="0"/>
          </a:p>
          <a:p>
            <a:pPr marL="342900" indent="-342900">
              <a:lnSpc>
                <a:spcPct val="150000"/>
              </a:lnSpc>
              <a:buAutoNum type="arabicPeriod"/>
            </a:pPr>
            <a:r>
              <a:rPr lang="en-IN" sz="2400" dirty="0" smtClean="0"/>
              <a:t> Requested ayahs to keep the waste from each floor together  so that we could check the weight</a:t>
            </a:r>
          </a:p>
          <a:p>
            <a:pPr marL="342900" indent="-342900">
              <a:lnSpc>
                <a:spcPct val="150000"/>
              </a:lnSpc>
              <a:buAutoNum type="arabicPeriod"/>
            </a:pPr>
            <a:r>
              <a:rPr lang="en-IN" sz="2400" dirty="0" smtClean="0"/>
              <a:t>First one </a:t>
            </a:r>
            <a:r>
              <a:rPr lang="en-IN" sz="2400" dirty="0" smtClean="0"/>
              <a:t>week, </a:t>
            </a:r>
            <a:r>
              <a:rPr lang="en-IN" sz="2400" dirty="0" smtClean="0"/>
              <a:t>we observed the quantity of the waste generated and then conducted an awareness campaign. </a:t>
            </a:r>
          </a:p>
          <a:p>
            <a:pPr marL="342900" indent="-342900">
              <a:lnSpc>
                <a:spcPct val="150000"/>
              </a:lnSpc>
              <a:buAutoNum type="arabicPeriod"/>
            </a:pPr>
            <a:r>
              <a:rPr lang="en-IN" sz="2400" dirty="0" smtClean="0"/>
              <a:t>Checked the overall weight of the dustbin bag in which classroom waste was collected and kept</a:t>
            </a:r>
            <a:r>
              <a:rPr lang="en-IN" sz="2400" dirty="0" smtClean="0"/>
              <a:t>.</a:t>
            </a:r>
            <a:endParaRPr lang="en-IN" sz="2400" dirty="0"/>
          </a:p>
          <a:p>
            <a:pPr marL="342900" indent="-342900">
              <a:lnSpc>
                <a:spcPct val="150000"/>
              </a:lnSpc>
              <a:buAutoNum type="arabicPeriod"/>
            </a:pPr>
            <a:r>
              <a:rPr lang="en-IN" sz="2400" dirty="0"/>
              <a:t>Used Spring scale to measure the paper waste collected by helper staff in our </a:t>
            </a:r>
            <a:r>
              <a:rPr lang="en-IN" sz="2400" dirty="0" smtClean="0"/>
              <a:t>school. Maintained a manual record.</a:t>
            </a:r>
            <a:endParaRPr lang="en-IN" sz="2400" dirty="0"/>
          </a:p>
        </p:txBody>
      </p:sp>
    </p:spTree>
    <p:extLst>
      <p:ext uri="{BB962C8B-B14F-4D97-AF65-F5344CB8AC3E}">
        <p14:creationId xmlns:p14="http://schemas.microsoft.com/office/powerpoint/2010/main" val="991583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0999"/>
            <a:ext cx="2152650"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535" y="609598"/>
            <a:ext cx="3389313"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274" y="2018240"/>
            <a:ext cx="2878137"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870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63324"/>
            <a:ext cx="5181600" cy="369332"/>
          </a:xfrm>
          <a:prstGeom prst="rect">
            <a:avLst/>
          </a:prstGeom>
          <a:noFill/>
        </p:spPr>
        <p:txBody>
          <a:bodyPr wrap="square" rtlCol="0">
            <a:spAutoFit/>
          </a:bodyPr>
          <a:lstStyle/>
          <a:p>
            <a:r>
              <a:rPr lang="en-IN" dirty="0" smtClean="0"/>
              <a:t>CLASSWISE PAPER WASTE GENERATION</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2702009681"/>
              </p:ext>
            </p:extLst>
          </p:nvPr>
        </p:nvGraphicFramePr>
        <p:xfrm>
          <a:off x="592668" y="914400"/>
          <a:ext cx="8170332" cy="5502192"/>
        </p:xfrm>
        <a:graphic>
          <a:graphicData uri="http://schemas.openxmlformats.org/drawingml/2006/table">
            <a:tbl>
              <a:tblPr firstRow="1" bandRow="1">
                <a:tableStyleId>{5C22544A-7EE6-4342-B048-85BDC9FD1C3A}</a:tableStyleId>
              </a:tblPr>
              <a:tblGrid>
                <a:gridCol w="1361722"/>
                <a:gridCol w="1361722"/>
                <a:gridCol w="1361722"/>
                <a:gridCol w="1361722"/>
                <a:gridCol w="1361722"/>
                <a:gridCol w="1361722"/>
              </a:tblGrid>
              <a:tr h="1024932">
                <a:tc>
                  <a:txBody>
                    <a:bodyPr/>
                    <a:lstStyle/>
                    <a:p>
                      <a:r>
                        <a:rPr lang="en-IN" dirty="0" smtClean="0"/>
                        <a:t>CLASS</a:t>
                      </a:r>
                      <a:endParaRPr lang="en-IN" dirty="0"/>
                    </a:p>
                  </a:txBody>
                  <a:tcPr/>
                </a:tc>
                <a:tc>
                  <a:txBody>
                    <a:bodyPr/>
                    <a:lstStyle/>
                    <a:p>
                      <a:r>
                        <a:rPr lang="en-IN" dirty="0" smtClean="0"/>
                        <a:t>DAY 1</a:t>
                      </a:r>
                      <a:endParaRPr lang="en-IN" dirty="0"/>
                    </a:p>
                  </a:txBody>
                  <a:tcPr/>
                </a:tc>
                <a:tc>
                  <a:txBody>
                    <a:bodyPr/>
                    <a:lstStyle/>
                    <a:p>
                      <a:r>
                        <a:rPr lang="en-IN" dirty="0" smtClean="0"/>
                        <a:t>DAY2</a:t>
                      </a:r>
                      <a:endParaRPr lang="en-IN" dirty="0"/>
                    </a:p>
                  </a:txBody>
                  <a:tcPr/>
                </a:tc>
                <a:tc>
                  <a:txBody>
                    <a:bodyPr/>
                    <a:lstStyle/>
                    <a:p>
                      <a:r>
                        <a:rPr lang="en-IN" dirty="0" smtClean="0"/>
                        <a:t>DAY3</a:t>
                      </a:r>
                      <a:endParaRPr lang="en-IN" dirty="0"/>
                    </a:p>
                  </a:txBody>
                  <a:tcPr/>
                </a:tc>
                <a:tc>
                  <a:txBody>
                    <a:bodyPr/>
                    <a:lstStyle/>
                    <a:p>
                      <a:r>
                        <a:rPr lang="en-IN" dirty="0" smtClean="0"/>
                        <a:t>DAY4</a:t>
                      </a:r>
                      <a:endParaRPr lang="en-IN" dirty="0"/>
                    </a:p>
                  </a:txBody>
                  <a:tcPr/>
                </a:tc>
                <a:tc>
                  <a:txBody>
                    <a:bodyPr/>
                    <a:lstStyle/>
                    <a:p>
                      <a:r>
                        <a:rPr lang="en-IN" dirty="0" smtClean="0"/>
                        <a:t>DAY5</a:t>
                      </a:r>
                      <a:endParaRPr lang="en-IN" dirty="0"/>
                    </a:p>
                  </a:txBody>
                  <a:tcPr/>
                </a:tc>
              </a:tr>
              <a:tr h="593810">
                <a:tc>
                  <a:txBody>
                    <a:bodyPr/>
                    <a:lstStyle/>
                    <a:p>
                      <a:r>
                        <a:rPr lang="en-IN" dirty="0" smtClean="0"/>
                        <a:t>1</a:t>
                      </a:r>
                      <a:endParaRPr lang="en-IN" dirty="0"/>
                    </a:p>
                  </a:txBody>
                  <a:tcPr/>
                </a:tc>
                <a:tc>
                  <a:txBody>
                    <a:bodyPr/>
                    <a:lstStyle/>
                    <a:p>
                      <a:r>
                        <a:rPr lang="en-IN" dirty="0" smtClean="0"/>
                        <a:t>MORE</a:t>
                      </a:r>
                      <a:endParaRPr lang="en-IN" dirty="0"/>
                    </a:p>
                  </a:txBody>
                  <a:tcPr/>
                </a:tc>
                <a:tc>
                  <a:txBody>
                    <a:bodyPr/>
                    <a:lstStyle/>
                    <a:p>
                      <a:r>
                        <a:rPr lang="en-IN" dirty="0" smtClean="0"/>
                        <a:t>COMPARATIVELY LESS</a:t>
                      </a:r>
                      <a:endParaRPr lang="en-IN" dirty="0"/>
                    </a:p>
                  </a:txBody>
                  <a:tcPr/>
                </a:tc>
                <a:tc>
                  <a:txBody>
                    <a:bodyPr/>
                    <a:lstStyle/>
                    <a:p>
                      <a:r>
                        <a:rPr lang="en-IN" dirty="0" smtClean="0"/>
                        <a:t>SAME AS DAY 2</a:t>
                      </a:r>
                      <a:endParaRPr lang="en-IN" dirty="0"/>
                    </a:p>
                  </a:txBody>
                  <a:tcPr/>
                </a:tc>
                <a:tc>
                  <a:txBody>
                    <a:bodyPr/>
                    <a:lstStyle/>
                    <a:p>
                      <a:r>
                        <a:rPr lang="en-IN" dirty="0" smtClean="0"/>
                        <a:t>SAME AS DAY </a:t>
                      </a:r>
                      <a:r>
                        <a:rPr lang="en-IN" baseline="0" dirty="0" smtClean="0"/>
                        <a:t> 1</a:t>
                      </a:r>
                      <a:endParaRPr lang="en-IN" dirty="0"/>
                    </a:p>
                  </a:txBody>
                  <a:tcPr/>
                </a:tc>
                <a:tc>
                  <a:txBody>
                    <a:bodyPr/>
                    <a:lstStyle/>
                    <a:p>
                      <a:r>
                        <a:rPr lang="en-IN" dirty="0" smtClean="0"/>
                        <a:t>SAME AS DAY 2</a:t>
                      </a:r>
                      <a:endParaRPr lang="en-IN" dirty="0"/>
                    </a:p>
                  </a:txBody>
                  <a:tcPr/>
                </a:tc>
              </a:tr>
              <a:tr h="593810">
                <a:tc>
                  <a:txBody>
                    <a:bodyPr/>
                    <a:lstStyle/>
                    <a:p>
                      <a:r>
                        <a:rPr lang="en-IN" dirty="0" smtClean="0"/>
                        <a:t>2</a:t>
                      </a:r>
                      <a:endParaRPr lang="en-IN" dirty="0"/>
                    </a:p>
                  </a:txBody>
                  <a:tcPr/>
                </a:tc>
                <a:tc>
                  <a:txBody>
                    <a:bodyPr/>
                    <a:lstStyle/>
                    <a:p>
                      <a:r>
                        <a:rPr lang="en-IN" dirty="0" smtClean="0"/>
                        <a:t>LESS</a:t>
                      </a:r>
                      <a:endParaRPr lang="en-IN" dirty="0"/>
                    </a:p>
                  </a:txBody>
                  <a:tcPr/>
                </a:tc>
                <a:tc>
                  <a:txBody>
                    <a:bodyPr/>
                    <a:lstStyle/>
                    <a:p>
                      <a:r>
                        <a:rPr lang="en-IN" dirty="0" smtClean="0"/>
                        <a:t>LESS</a:t>
                      </a:r>
                      <a:endParaRPr lang="en-IN" dirty="0"/>
                    </a:p>
                  </a:txBody>
                  <a:tcPr/>
                </a:tc>
                <a:tc>
                  <a:txBody>
                    <a:bodyPr/>
                    <a:lstStyle/>
                    <a:p>
                      <a:r>
                        <a:rPr lang="en-IN" dirty="0" smtClean="0"/>
                        <a:t>LESS</a:t>
                      </a:r>
                      <a:endParaRPr lang="en-IN" dirty="0"/>
                    </a:p>
                  </a:txBody>
                  <a:tcPr/>
                </a:tc>
                <a:tc>
                  <a:txBody>
                    <a:bodyPr/>
                    <a:lstStyle/>
                    <a:p>
                      <a:r>
                        <a:rPr lang="en-IN" dirty="0" smtClean="0"/>
                        <a:t>LESS</a:t>
                      </a:r>
                      <a:endParaRPr lang="en-IN" dirty="0"/>
                    </a:p>
                  </a:txBody>
                  <a:tcPr/>
                </a:tc>
                <a:tc>
                  <a:txBody>
                    <a:bodyPr/>
                    <a:lstStyle/>
                    <a:p>
                      <a:r>
                        <a:rPr lang="en-IN" dirty="0" smtClean="0"/>
                        <a:t>LESS</a:t>
                      </a:r>
                      <a:endParaRPr lang="en-IN" dirty="0"/>
                    </a:p>
                  </a:txBody>
                  <a:tcPr/>
                </a:tc>
              </a:tr>
              <a:tr h="593810">
                <a:tc>
                  <a:txBody>
                    <a:bodyPr/>
                    <a:lstStyle/>
                    <a:p>
                      <a:r>
                        <a:rPr lang="en-IN" dirty="0" smtClean="0"/>
                        <a:t>3</a:t>
                      </a:r>
                      <a:endParaRPr lang="en-IN" dirty="0"/>
                    </a:p>
                  </a:txBody>
                  <a:tcPr/>
                </a:tc>
                <a:tc>
                  <a:txBody>
                    <a:bodyPr/>
                    <a:lstStyle/>
                    <a:p>
                      <a:r>
                        <a:rPr lang="en-IN" dirty="0" smtClean="0"/>
                        <a:t>MORE</a:t>
                      </a:r>
                      <a:endParaRPr lang="en-IN" dirty="0"/>
                    </a:p>
                  </a:txBody>
                  <a:tcPr/>
                </a:tc>
                <a:tc>
                  <a:txBody>
                    <a:bodyPr/>
                    <a:lstStyle/>
                    <a:p>
                      <a:r>
                        <a:rPr lang="en-IN" dirty="0" smtClean="0"/>
                        <a:t>LESSER</a:t>
                      </a:r>
                      <a:endParaRPr lang="en-IN" dirty="0"/>
                    </a:p>
                  </a:txBody>
                  <a:tcPr/>
                </a:tc>
                <a:tc>
                  <a:txBody>
                    <a:bodyPr/>
                    <a:lstStyle/>
                    <a:p>
                      <a:r>
                        <a:rPr lang="en-IN" dirty="0" smtClean="0"/>
                        <a:t>LESSER</a:t>
                      </a:r>
                      <a:endParaRPr lang="en-IN" dirty="0"/>
                    </a:p>
                  </a:txBody>
                  <a:tcPr/>
                </a:tc>
                <a:tc>
                  <a:txBody>
                    <a:bodyPr/>
                    <a:lstStyle/>
                    <a:p>
                      <a:r>
                        <a:rPr lang="en-IN" dirty="0" smtClean="0"/>
                        <a:t>LESSER</a:t>
                      </a:r>
                      <a:endParaRPr lang="en-IN" dirty="0"/>
                    </a:p>
                  </a:txBody>
                  <a:tcPr/>
                </a:tc>
                <a:tc>
                  <a:txBody>
                    <a:bodyPr/>
                    <a:lstStyle/>
                    <a:p>
                      <a:r>
                        <a:rPr lang="en-IN" dirty="0" smtClean="0"/>
                        <a:t>LESSER</a:t>
                      </a:r>
                      <a:endParaRPr lang="en-IN" dirty="0"/>
                    </a:p>
                  </a:txBody>
                  <a:tcPr/>
                </a:tc>
              </a:tr>
              <a:tr h="593810">
                <a:tc>
                  <a:txBody>
                    <a:bodyPr/>
                    <a:lstStyle/>
                    <a:p>
                      <a:r>
                        <a:rPr lang="en-IN" dirty="0" smtClean="0"/>
                        <a:t>4</a:t>
                      </a:r>
                      <a:endParaRPr lang="en-IN" dirty="0"/>
                    </a:p>
                  </a:txBody>
                  <a:tcPr/>
                </a:tc>
                <a:tc>
                  <a:txBody>
                    <a:bodyPr/>
                    <a:lstStyle/>
                    <a:p>
                      <a:r>
                        <a:rPr lang="en-IN" dirty="0" smtClean="0"/>
                        <a:t>MORE</a:t>
                      </a:r>
                      <a:endParaRPr lang="en-IN" dirty="0"/>
                    </a:p>
                  </a:txBody>
                  <a:tcPr/>
                </a:tc>
                <a:tc>
                  <a:txBody>
                    <a:bodyPr/>
                    <a:lstStyle/>
                    <a:p>
                      <a:r>
                        <a:rPr lang="en-IN" dirty="0" smtClean="0"/>
                        <a:t>MORE</a:t>
                      </a:r>
                      <a:endParaRPr lang="en-IN" dirty="0"/>
                    </a:p>
                  </a:txBody>
                  <a:tcPr/>
                </a:tc>
                <a:tc>
                  <a:txBody>
                    <a:bodyPr/>
                    <a:lstStyle/>
                    <a:p>
                      <a:r>
                        <a:rPr lang="en-IN" dirty="0" smtClean="0"/>
                        <a:t>MORE</a:t>
                      </a:r>
                      <a:endParaRPr lang="en-IN" dirty="0"/>
                    </a:p>
                  </a:txBody>
                  <a:tcPr/>
                </a:tc>
                <a:tc>
                  <a:txBody>
                    <a:bodyPr/>
                    <a:lstStyle/>
                    <a:p>
                      <a:r>
                        <a:rPr lang="en-IN" dirty="0" smtClean="0"/>
                        <a:t>MORE</a:t>
                      </a:r>
                      <a:endParaRPr lang="en-IN" dirty="0"/>
                    </a:p>
                  </a:txBody>
                  <a:tcPr/>
                </a:tc>
                <a:tc>
                  <a:txBody>
                    <a:bodyPr/>
                    <a:lstStyle/>
                    <a:p>
                      <a:r>
                        <a:rPr lang="en-IN" dirty="0" smtClean="0"/>
                        <a:t>MORE</a:t>
                      </a:r>
                      <a:endParaRPr lang="en-IN" dirty="0"/>
                    </a:p>
                  </a:txBody>
                  <a:tcPr/>
                </a:tc>
              </a:tr>
              <a:tr h="593810">
                <a:tc>
                  <a:txBody>
                    <a:bodyPr/>
                    <a:lstStyle/>
                    <a:p>
                      <a:r>
                        <a:rPr lang="en-IN" dirty="0" smtClean="0"/>
                        <a:t>5</a:t>
                      </a:r>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r>
              <a:tr h="593810">
                <a:tc>
                  <a:txBody>
                    <a:bodyPr/>
                    <a:lstStyle/>
                    <a:p>
                      <a:r>
                        <a:rPr lang="en-IN" dirty="0" smtClean="0"/>
                        <a:t>6</a:t>
                      </a:r>
                      <a:endParaRPr lang="en-IN" dirty="0"/>
                    </a:p>
                  </a:txBody>
                  <a:tcPr/>
                </a:tc>
                <a:tc>
                  <a:txBody>
                    <a:bodyPr/>
                    <a:lstStyle/>
                    <a:p>
                      <a:r>
                        <a:rPr lang="en-IN" dirty="0" smtClean="0"/>
                        <a:t>AVERAGE</a:t>
                      </a:r>
                      <a:endParaRPr lang="en-IN" dirty="0"/>
                    </a:p>
                  </a:txBody>
                  <a:tcPr/>
                </a:tc>
                <a:tc>
                  <a:txBody>
                    <a:bodyPr/>
                    <a:lstStyle/>
                    <a:p>
                      <a:r>
                        <a:rPr lang="en-IN" dirty="0" smtClean="0"/>
                        <a:t>AVERAGE</a:t>
                      </a:r>
                      <a:endParaRPr lang="en-IN" dirty="0"/>
                    </a:p>
                  </a:txBody>
                  <a:tcPr/>
                </a:tc>
                <a:tc>
                  <a:txBody>
                    <a:bodyPr/>
                    <a:lstStyle/>
                    <a:p>
                      <a:r>
                        <a:rPr lang="en-IN" dirty="0" smtClean="0"/>
                        <a:t>AVERAGE</a:t>
                      </a:r>
                      <a:endParaRPr lang="en-IN" dirty="0"/>
                    </a:p>
                  </a:txBody>
                  <a:tcPr/>
                </a:tc>
                <a:tc>
                  <a:txBody>
                    <a:bodyPr/>
                    <a:lstStyle/>
                    <a:p>
                      <a:r>
                        <a:rPr lang="en-IN" dirty="0" smtClean="0"/>
                        <a:t>AVERAGE</a:t>
                      </a:r>
                      <a:endParaRPr lang="en-IN" dirty="0"/>
                    </a:p>
                  </a:txBody>
                  <a:tcPr/>
                </a:tc>
                <a:tc>
                  <a:txBody>
                    <a:bodyPr/>
                    <a:lstStyle/>
                    <a:p>
                      <a:r>
                        <a:rPr lang="en-IN" dirty="0" smtClean="0"/>
                        <a:t>AVERAGE</a:t>
                      </a:r>
                      <a:endParaRPr lang="en-IN" dirty="0"/>
                    </a:p>
                  </a:txBody>
                  <a:tcPr/>
                </a:tc>
              </a:tr>
              <a:tr h="593810">
                <a:tc>
                  <a:txBody>
                    <a:bodyPr/>
                    <a:lstStyle/>
                    <a:p>
                      <a:r>
                        <a:rPr lang="en-IN" dirty="0" smtClean="0"/>
                        <a:t>7</a:t>
                      </a:r>
                      <a:endParaRPr lang="en-IN" dirty="0"/>
                    </a:p>
                  </a:txBody>
                  <a:tcPr/>
                </a:tc>
                <a:tc>
                  <a:txBody>
                    <a:bodyPr/>
                    <a:lstStyle/>
                    <a:p>
                      <a:r>
                        <a:rPr lang="en-IN" dirty="0" smtClean="0"/>
                        <a:t>LESS</a:t>
                      </a:r>
                      <a:endParaRPr lang="en-IN" dirty="0"/>
                    </a:p>
                  </a:txBody>
                  <a:tcPr/>
                </a:tc>
                <a:tc>
                  <a:txBody>
                    <a:bodyPr/>
                    <a:lstStyle/>
                    <a:p>
                      <a:r>
                        <a:rPr lang="en-IN" dirty="0" smtClean="0"/>
                        <a:t>LESS</a:t>
                      </a:r>
                      <a:endParaRPr lang="en-IN" dirty="0"/>
                    </a:p>
                  </a:txBody>
                  <a:tcPr/>
                </a:tc>
                <a:tc>
                  <a:txBody>
                    <a:bodyPr/>
                    <a:lstStyle/>
                    <a:p>
                      <a:r>
                        <a:rPr lang="en-IN" dirty="0" smtClean="0"/>
                        <a:t>LESS</a:t>
                      </a:r>
                      <a:endParaRPr lang="en-IN" dirty="0"/>
                    </a:p>
                  </a:txBody>
                  <a:tcPr/>
                </a:tc>
                <a:tc>
                  <a:txBody>
                    <a:bodyPr/>
                    <a:lstStyle/>
                    <a:p>
                      <a:r>
                        <a:rPr lang="en-IN" dirty="0" smtClean="0"/>
                        <a:t>LESS</a:t>
                      </a:r>
                      <a:endParaRPr lang="en-IN" dirty="0"/>
                    </a:p>
                  </a:txBody>
                  <a:tcPr/>
                </a:tc>
                <a:tc>
                  <a:txBody>
                    <a:bodyPr/>
                    <a:lstStyle/>
                    <a:p>
                      <a:r>
                        <a:rPr lang="en-IN" dirty="0" smtClean="0"/>
                        <a:t>LESS</a:t>
                      </a:r>
                      <a:endParaRPr lang="en-IN" dirty="0"/>
                    </a:p>
                  </a:txBody>
                  <a:tcPr/>
                </a:tc>
              </a:tr>
            </a:tbl>
          </a:graphicData>
        </a:graphic>
      </p:graphicFrame>
    </p:spTree>
    <p:extLst>
      <p:ext uri="{BB962C8B-B14F-4D97-AF65-F5344CB8AC3E}">
        <p14:creationId xmlns:p14="http://schemas.microsoft.com/office/powerpoint/2010/main" val="2677971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36765728"/>
              </p:ext>
            </p:extLst>
          </p:nvPr>
        </p:nvGraphicFramePr>
        <p:xfrm>
          <a:off x="304800" y="381000"/>
          <a:ext cx="8461830" cy="3675592"/>
        </p:xfrm>
        <a:graphic>
          <a:graphicData uri="http://schemas.openxmlformats.org/drawingml/2006/table">
            <a:tbl>
              <a:tblPr firstRow="1" bandRow="1">
                <a:tableStyleId>{5C22544A-7EE6-4342-B048-85BDC9FD1C3A}</a:tableStyleId>
              </a:tblPr>
              <a:tblGrid>
                <a:gridCol w="1410305"/>
                <a:gridCol w="1410305"/>
                <a:gridCol w="1410305"/>
                <a:gridCol w="1410305"/>
                <a:gridCol w="1410305"/>
                <a:gridCol w="1410305"/>
              </a:tblGrid>
              <a:tr h="1024932">
                <a:tc>
                  <a:txBody>
                    <a:bodyPr/>
                    <a:lstStyle/>
                    <a:p>
                      <a:r>
                        <a:rPr lang="en-IN" dirty="0" smtClean="0"/>
                        <a:t>CLASS</a:t>
                      </a:r>
                      <a:endParaRPr lang="en-IN" dirty="0"/>
                    </a:p>
                  </a:txBody>
                  <a:tcPr/>
                </a:tc>
                <a:tc>
                  <a:txBody>
                    <a:bodyPr/>
                    <a:lstStyle/>
                    <a:p>
                      <a:r>
                        <a:rPr lang="en-IN" dirty="0" smtClean="0"/>
                        <a:t>DAY 1</a:t>
                      </a:r>
                      <a:endParaRPr lang="en-IN" dirty="0"/>
                    </a:p>
                  </a:txBody>
                  <a:tcPr/>
                </a:tc>
                <a:tc>
                  <a:txBody>
                    <a:bodyPr/>
                    <a:lstStyle/>
                    <a:p>
                      <a:r>
                        <a:rPr lang="en-IN" dirty="0" smtClean="0"/>
                        <a:t>DAY2</a:t>
                      </a:r>
                      <a:endParaRPr lang="en-IN" dirty="0"/>
                    </a:p>
                  </a:txBody>
                  <a:tcPr/>
                </a:tc>
                <a:tc>
                  <a:txBody>
                    <a:bodyPr/>
                    <a:lstStyle/>
                    <a:p>
                      <a:r>
                        <a:rPr lang="en-IN" dirty="0" smtClean="0"/>
                        <a:t>DAY3</a:t>
                      </a:r>
                      <a:endParaRPr lang="en-IN" dirty="0"/>
                    </a:p>
                  </a:txBody>
                  <a:tcPr/>
                </a:tc>
                <a:tc>
                  <a:txBody>
                    <a:bodyPr/>
                    <a:lstStyle/>
                    <a:p>
                      <a:r>
                        <a:rPr lang="en-IN" dirty="0" smtClean="0"/>
                        <a:t>DAY4</a:t>
                      </a:r>
                      <a:endParaRPr lang="en-IN" dirty="0"/>
                    </a:p>
                  </a:txBody>
                  <a:tcPr/>
                </a:tc>
                <a:tc>
                  <a:txBody>
                    <a:bodyPr/>
                    <a:lstStyle/>
                    <a:p>
                      <a:r>
                        <a:rPr lang="en-IN" dirty="0" smtClean="0"/>
                        <a:t>DAY5</a:t>
                      </a:r>
                      <a:endParaRPr lang="en-IN" dirty="0"/>
                    </a:p>
                  </a:txBody>
                  <a:tcPr/>
                </a:tc>
              </a:tr>
              <a:tr h="593810">
                <a:tc>
                  <a:txBody>
                    <a:bodyPr/>
                    <a:lstStyle/>
                    <a:p>
                      <a:r>
                        <a:rPr lang="en-IN" dirty="0" smtClean="0"/>
                        <a:t>8</a:t>
                      </a:r>
                      <a:endParaRPr lang="en-IN" dirty="0"/>
                    </a:p>
                  </a:txBody>
                  <a:tcPr/>
                </a:tc>
                <a:tc>
                  <a:txBody>
                    <a:bodyPr/>
                    <a:lstStyle/>
                    <a:p>
                      <a:r>
                        <a:rPr lang="en-IN" dirty="0" smtClean="0"/>
                        <a:t>AVERAGE</a:t>
                      </a:r>
                      <a:endParaRPr lang="en-IN" dirty="0"/>
                    </a:p>
                  </a:txBody>
                  <a:tcPr/>
                </a:tc>
                <a:tc>
                  <a:txBody>
                    <a:bodyPr/>
                    <a:lstStyle/>
                    <a:p>
                      <a:r>
                        <a:rPr lang="en-IN" dirty="0" smtClean="0"/>
                        <a:t>LESS</a:t>
                      </a:r>
                      <a:endParaRPr lang="en-IN" dirty="0"/>
                    </a:p>
                  </a:txBody>
                  <a:tcPr/>
                </a:tc>
                <a:tc>
                  <a:txBody>
                    <a:bodyPr/>
                    <a:lstStyle/>
                    <a:p>
                      <a:r>
                        <a:rPr lang="en-IN" dirty="0" smtClean="0"/>
                        <a:t>LESS</a:t>
                      </a:r>
                      <a:endParaRPr lang="en-IN" dirty="0"/>
                    </a:p>
                  </a:txBody>
                  <a:tcPr/>
                </a:tc>
                <a:tc>
                  <a:txBody>
                    <a:bodyPr/>
                    <a:lstStyle/>
                    <a:p>
                      <a:r>
                        <a:rPr lang="en-IN" dirty="0" smtClean="0"/>
                        <a:t>LESS</a:t>
                      </a:r>
                      <a:endParaRPr lang="en-IN" dirty="0"/>
                    </a:p>
                  </a:txBody>
                  <a:tcPr/>
                </a:tc>
                <a:tc>
                  <a:txBody>
                    <a:bodyPr/>
                    <a:lstStyle/>
                    <a:p>
                      <a:r>
                        <a:rPr lang="en-IN" dirty="0" smtClean="0"/>
                        <a:t>LESS</a:t>
                      </a:r>
                      <a:endParaRPr lang="en-IN" dirty="0"/>
                    </a:p>
                  </a:txBody>
                  <a:tcPr/>
                </a:tc>
              </a:tr>
              <a:tr h="593810">
                <a:tc>
                  <a:txBody>
                    <a:bodyPr/>
                    <a:lstStyle/>
                    <a:p>
                      <a:r>
                        <a:rPr lang="en-IN" dirty="0" smtClean="0"/>
                        <a:t>9</a:t>
                      </a:r>
                      <a:endParaRPr lang="en-IN" dirty="0"/>
                    </a:p>
                  </a:txBody>
                  <a:tcPr/>
                </a:tc>
                <a:tc>
                  <a:txBody>
                    <a:bodyPr/>
                    <a:lstStyle/>
                    <a:p>
                      <a:r>
                        <a:rPr lang="en-IN" dirty="0" smtClean="0"/>
                        <a:t>AVERAGE</a:t>
                      </a:r>
                      <a:endParaRPr lang="en-IN" dirty="0"/>
                    </a:p>
                  </a:txBody>
                  <a:tcPr/>
                </a:tc>
                <a:tc>
                  <a:txBody>
                    <a:bodyPr/>
                    <a:lstStyle/>
                    <a:p>
                      <a:r>
                        <a:rPr lang="en-IN" dirty="0" smtClean="0"/>
                        <a:t>AVERAGE</a:t>
                      </a:r>
                      <a:endParaRPr lang="en-IN" dirty="0"/>
                    </a:p>
                  </a:txBody>
                  <a:tcPr/>
                </a:tc>
                <a:tc>
                  <a:txBody>
                    <a:bodyPr/>
                    <a:lstStyle/>
                    <a:p>
                      <a:r>
                        <a:rPr lang="en-IN" dirty="0" smtClean="0"/>
                        <a:t>MORE</a:t>
                      </a:r>
                      <a:endParaRPr lang="en-IN" dirty="0"/>
                    </a:p>
                  </a:txBody>
                  <a:tcPr/>
                </a:tc>
                <a:tc>
                  <a:txBody>
                    <a:bodyPr/>
                    <a:lstStyle/>
                    <a:p>
                      <a:r>
                        <a:rPr lang="en-IN" dirty="0" smtClean="0"/>
                        <a:t>LESSER</a:t>
                      </a:r>
                      <a:endParaRPr lang="en-IN" dirty="0"/>
                    </a:p>
                  </a:txBody>
                  <a:tcPr/>
                </a:tc>
                <a:tc>
                  <a:txBody>
                    <a:bodyPr/>
                    <a:lstStyle/>
                    <a:p>
                      <a:r>
                        <a:rPr lang="en-IN" dirty="0" smtClean="0"/>
                        <a:t>LESSER</a:t>
                      </a:r>
                      <a:endParaRPr lang="en-IN" dirty="0"/>
                    </a:p>
                  </a:txBody>
                  <a:tcPr/>
                </a:tc>
              </a:tr>
              <a:tr h="593810">
                <a:tc>
                  <a:txBody>
                    <a:bodyPr/>
                    <a:lstStyle/>
                    <a:p>
                      <a:r>
                        <a:rPr lang="en-IN" dirty="0" smtClean="0"/>
                        <a:t>10</a:t>
                      </a:r>
                      <a:endParaRPr lang="en-IN" dirty="0"/>
                    </a:p>
                  </a:txBody>
                  <a:tcPr/>
                </a:tc>
                <a:tc>
                  <a:txBody>
                    <a:bodyPr/>
                    <a:lstStyle/>
                    <a:p>
                      <a:r>
                        <a:rPr lang="en-IN" dirty="0" smtClean="0"/>
                        <a:t>MORE (PAPERS OUT OF THE DUSTBIN)</a:t>
                      </a:r>
                      <a:endParaRPr lang="en-IN" dirty="0"/>
                    </a:p>
                  </a:txBody>
                  <a:tcPr/>
                </a:tc>
                <a:tc>
                  <a:txBody>
                    <a:bodyPr/>
                    <a:lstStyle/>
                    <a:p>
                      <a:r>
                        <a:rPr lang="en-IN" dirty="0" smtClean="0"/>
                        <a:t>MORE</a:t>
                      </a:r>
                      <a:endParaRPr lang="en-IN" dirty="0"/>
                    </a:p>
                  </a:txBody>
                  <a:tcPr/>
                </a:tc>
                <a:tc>
                  <a:txBody>
                    <a:bodyPr/>
                    <a:lstStyle/>
                    <a:p>
                      <a:r>
                        <a:rPr lang="en-IN" dirty="0" smtClean="0"/>
                        <a:t>AVERAGE</a:t>
                      </a:r>
                      <a:endParaRPr lang="en-IN" dirty="0"/>
                    </a:p>
                  </a:txBody>
                  <a:tcPr/>
                </a:tc>
                <a:tc>
                  <a:txBody>
                    <a:bodyPr/>
                    <a:lstStyle/>
                    <a:p>
                      <a:r>
                        <a:rPr lang="en-IN" dirty="0" smtClean="0"/>
                        <a:t>AVERAGE</a:t>
                      </a:r>
                      <a:endParaRPr lang="en-IN" dirty="0"/>
                    </a:p>
                  </a:txBody>
                  <a:tcPr/>
                </a:tc>
                <a:tc>
                  <a:txBody>
                    <a:bodyPr/>
                    <a:lstStyle/>
                    <a:p>
                      <a:r>
                        <a:rPr lang="en-IN" dirty="0" smtClean="0"/>
                        <a:t>LESSER</a:t>
                      </a:r>
                      <a:endParaRPr lang="en-IN" dirty="0"/>
                    </a:p>
                  </a:txBody>
                  <a:tcPr/>
                </a:tc>
              </a:tr>
            </a:tbl>
          </a:graphicData>
        </a:graphic>
      </p:graphicFrame>
      <p:sp>
        <p:nvSpPr>
          <p:cNvPr id="6" name="TextBox 5"/>
          <p:cNvSpPr txBox="1"/>
          <p:nvPr/>
        </p:nvSpPr>
        <p:spPr>
          <a:xfrm>
            <a:off x="152400" y="4237703"/>
            <a:ext cx="8576733" cy="646331"/>
          </a:xfrm>
          <a:prstGeom prst="rect">
            <a:avLst/>
          </a:prstGeom>
          <a:noFill/>
        </p:spPr>
        <p:txBody>
          <a:bodyPr wrap="square" rtlCol="0">
            <a:spAutoFit/>
          </a:bodyPr>
          <a:lstStyle/>
          <a:p>
            <a:r>
              <a:rPr lang="en-IN" dirty="0" smtClean="0"/>
              <a:t>TOTAL PAPER WASTE  GENERATED / DAY  BEFORE AWARENESS CAMPAIGN </a:t>
            </a:r>
            <a:endParaRPr lang="en-IN" dirty="0"/>
          </a:p>
          <a:p>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2884044067"/>
              </p:ext>
            </p:extLst>
          </p:nvPr>
        </p:nvGraphicFramePr>
        <p:xfrm>
          <a:off x="342898" y="5257800"/>
          <a:ext cx="8195736" cy="1010920"/>
        </p:xfrm>
        <a:graphic>
          <a:graphicData uri="http://schemas.openxmlformats.org/drawingml/2006/table">
            <a:tbl>
              <a:tblPr firstRow="1" bandRow="1">
                <a:tableStyleId>{5C22544A-7EE6-4342-B048-85BDC9FD1C3A}</a:tableStyleId>
              </a:tblPr>
              <a:tblGrid>
                <a:gridCol w="1365956"/>
                <a:gridCol w="1365956"/>
                <a:gridCol w="1365956"/>
                <a:gridCol w="1365956"/>
                <a:gridCol w="1365956"/>
                <a:gridCol w="1365956"/>
              </a:tblGrid>
              <a:tr h="370840">
                <a:tc>
                  <a:txBody>
                    <a:bodyPr/>
                    <a:lstStyle/>
                    <a:p>
                      <a:r>
                        <a:rPr lang="en-IN" dirty="0" smtClean="0"/>
                        <a:t>DAY 1</a:t>
                      </a:r>
                      <a:endParaRPr lang="en-IN" dirty="0"/>
                    </a:p>
                  </a:txBody>
                  <a:tcPr/>
                </a:tc>
                <a:tc>
                  <a:txBody>
                    <a:bodyPr/>
                    <a:lstStyle/>
                    <a:p>
                      <a:r>
                        <a:rPr lang="en-IN" dirty="0" smtClean="0"/>
                        <a:t>DAY 2</a:t>
                      </a:r>
                      <a:endParaRPr lang="en-IN" dirty="0"/>
                    </a:p>
                  </a:txBody>
                  <a:tcPr/>
                </a:tc>
                <a:tc>
                  <a:txBody>
                    <a:bodyPr/>
                    <a:lstStyle/>
                    <a:p>
                      <a:r>
                        <a:rPr lang="en-IN" dirty="0" smtClean="0"/>
                        <a:t>DAY3</a:t>
                      </a:r>
                      <a:endParaRPr lang="en-IN" dirty="0"/>
                    </a:p>
                  </a:txBody>
                  <a:tcPr/>
                </a:tc>
                <a:tc>
                  <a:txBody>
                    <a:bodyPr/>
                    <a:lstStyle/>
                    <a:p>
                      <a:r>
                        <a:rPr lang="en-IN" dirty="0" smtClean="0"/>
                        <a:t>DAY 4</a:t>
                      </a:r>
                      <a:endParaRPr lang="en-IN" dirty="0"/>
                    </a:p>
                  </a:txBody>
                  <a:tcPr/>
                </a:tc>
                <a:tc>
                  <a:txBody>
                    <a:bodyPr/>
                    <a:lstStyle/>
                    <a:p>
                      <a:r>
                        <a:rPr lang="en-IN" dirty="0" smtClean="0"/>
                        <a:t>DAY 5</a:t>
                      </a:r>
                      <a:endParaRPr lang="en-IN" dirty="0"/>
                    </a:p>
                  </a:txBody>
                  <a:tcPr/>
                </a:tc>
                <a:tc>
                  <a:txBody>
                    <a:bodyPr/>
                    <a:lstStyle/>
                    <a:p>
                      <a:r>
                        <a:rPr lang="en-IN" dirty="0" smtClean="0"/>
                        <a:t>AVERAGE</a:t>
                      </a:r>
                      <a:endParaRPr lang="en-IN" dirty="0"/>
                    </a:p>
                  </a:txBody>
                  <a:tcPr/>
                </a:tc>
              </a:tr>
              <a:tr h="370840">
                <a:tc>
                  <a:txBody>
                    <a:bodyPr/>
                    <a:lstStyle/>
                    <a:p>
                      <a:r>
                        <a:rPr lang="en-IN" dirty="0" smtClean="0"/>
                        <a:t>400g</a:t>
                      </a:r>
                      <a:endParaRPr lang="en-IN" dirty="0"/>
                    </a:p>
                  </a:txBody>
                  <a:tcPr/>
                </a:tc>
                <a:tc>
                  <a:txBody>
                    <a:bodyPr/>
                    <a:lstStyle/>
                    <a:p>
                      <a:r>
                        <a:rPr lang="en-IN" dirty="0" smtClean="0"/>
                        <a:t>1200g</a:t>
                      </a:r>
                      <a:endParaRPr lang="en-IN" dirty="0"/>
                    </a:p>
                  </a:txBody>
                  <a:tcPr/>
                </a:tc>
                <a:tc>
                  <a:txBody>
                    <a:bodyPr/>
                    <a:lstStyle/>
                    <a:p>
                      <a:r>
                        <a:rPr lang="en-IN" dirty="0" smtClean="0"/>
                        <a:t>1500g</a:t>
                      </a:r>
                      <a:endParaRPr lang="en-IN" dirty="0"/>
                    </a:p>
                  </a:txBody>
                  <a:tcPr/>
                </a:tc>
                <a:tc>
                  <a:txBody>
                    <a:bodyPr/>
                    <a:lstStyle/>
                    <a:p>
                      <a:r>
                        <a:rPr lang="en-IN" dirty="0" smtClean="0"/>
                        <a:t>1400g</a:t>
                      </a:r>
                      <a:endParaRPr lang="en-IN" dirty="0"/>
                    </a:p>
                  </a:txBody>
                  <a:tcPr/>
                </a:tc>
                <a:tc>
                  <a:txBody>
                    <a:bodyPr/>
                    <a:lstStyle/>
                    <a:p>
                      <a:r>
                        <a:rPr lang="en-IN" dirty="0" smtClean="0"/>
                        <a:t>800g</a:t>
                      </a:r>
                      <a:endParaRPr lang="en-IN" dirty="0"/>
                    </a:p>
                  </a:txBody>
                  <a:tcPr/>
                </a:tc>
                <a:tc>
                  <a:txBody>
                    <a:bodyPr/>
                    <a:lstStyle/>
                    <a:p>
                      <a:r>
                        <a:rPr lang="en-IN" dirty="0" smtClean="0"/>
                        <a:t>1060 g (1</a:t>
                      </a:r>
                      <a:r>
                        <a:rPr lang="en-IN" baseline="0" dirty="0" smtClean="0"/>
                        <a:t> </a:t>
                      </a:r>
                      <a:r>
                        <a:rPr lang="en-IN" dirty="0" smtClean="0"/>
                        <a:t> Kg)</a:t>
                      </a:r>
                      <a:endParaRPr lang="en-IN" dirty="0"/>
                    </a:p>
                  </a:txBody>
                  <a:tcPr/>
                </a:tc>
              </a:tr>
            </a:tbl>
          </a:graphicData>
        </a:graphic>
      </p:graphicFrame>
    </p:spTree>
    <p:extLst>
      <p:ext uri="{BB962C8B-B14F-4D97-AF65-F5344CB8AC3E}">
        <p14:creationId xmlns:p14="http://schemas.microsoft.com/office/powerpoint/2010/main" val="34021883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322</TotalTime>
  <Words>1046</Words>
  <Application>Microsoft Office PowerPoint</Application>
  <PresentationFormat>On-screen Show (4:3)</PresentationFormat>
  <Paragraphs>168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SREE</dc:creator>
  <cp:lastModifiedBy>SREE</cp:lastModifiedBy>
  <cp:revision>91</cp:revision>
  <dcterms:created xsi:type="dcterms:W3CDTF">2006-08-16T00:00:00Z</dcterms:created>
  <dcterms:modified xsi:type="dcterms:W3CDTF">2022-12-10T05:30:18Z</dcterms:modified>
</cp:coreProperties>
</file>